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7"/>
  </p:notesMasterIdLst>
  <p:sldIdLst>
    <p:sldId id="293" r:id="rId2"/>
    <p:sldId id="276"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376" r:id="rId18"/>
    <p:sldId id="379" r:id="rId19"/>
    <p:sldId id="380" r:id="rId20"/>
    <p:sldId id="382" r:id="rId21"/>
    <p:sldId id="383" r:id="rId22"/>
    <p:sldId id="385" r:id="rId23"/>
    <p:sldId id="259" r:id="rId24"/>
    <p:sldId id="386" r:id="rId25"/>
    <p:sldId id="3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Dennis" initials="JPD" lastIdx="1" clrIdx="0">
    <p:extLst>
      <p:ext uri="{19B8F6BF-5375-455C-9EA6-DF929625EA0E}">
        <p15:presenceInfo xmlns:p15="http://schemas.microsoft.com/office/powerpoint/2012/main" userId="Joshua Den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33"/>
    <a:srgbClr val="9DC858"/>
    <a:srgbClr val="000000"/>
    <a:srgbClr val="1D4F90"/>
    <a:srgbClr val="507092"/>
    <a:srgbClr val="AB4E14"/>
    <a:srgbClr val="8C857C"/>
    <a:srgbClr val="3E5162"/>
    <a:srgbClr val="00006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831E-6C15-B34E-8A9B-8E8AD7F30A19}" type="datetimeFigureOut">
              <a:rPr lang="en-US" smtClean="0"/>
              <a:t>11/10/20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48C71-846F-D04E-97B3-D8CEDB3CA83B}" type="slidenum">
              <a:rPr lang="en-US" smtClean="0"/>
              <a:t>‹#›</a:t>
            </a:fld>
            <a:endParaRPr lang="en-US" dirty="0"/>
          </a:p>
        </p:txBody>
      </p:sp>
    </p:spTree>
    <p:extLst>
      <p:ext uri="{BB962C8B-B14F-4D97-AF65-F5344CB8AC3E}">
        <p14:creationId xmlns:p14="http://schemas.microsoft.com/office/powerpoint/2010/main" val="410524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48C71-846F-D04E-97B3-D8CEDB3CA83B}" type="slidenum">
              <a:rPr lang="en-US" smtClean="0"/>
              <a:t>10</a:t>
            </a:fld>
            <a:endParaRPr lang="en-US" dirty="0"/>
          </a:p>
        </p:txBody>
      </p:sp>
    </p:spTree>
    <p:extLst>
      <p:ext uri="{BB962C8B-B14F-4D97-AF65-F5344CB8AC3E}">
        <p14:creationId xmlns:p14="http://schemas.microsoft.com/office/powerpoint/2010/main" val="407634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48C71-846F-D04E-97B3-D8CEDB3CA83B}" type="slidenum">
              <a:rPr lang="en-US" smtClean="0"/>
              <a:t>17</a:t>
            </a:fld>
            <a:endParaRPr lang="en-US" dirty="0"/>
          </a:p>
        </p:txBody>
      </p:sp>
    </p:spTree>
    <p:extLst>
      <p:ext uri="{BB962C8B-B14F-4D97-AF65-F5344CB8AC3E}">
        <p14:creationId xmlns:p14="http://schemas.microsoft.com/office/powerpoint/2010/main" val="202091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12E62-FCDB-4B06-A7B7-025FC609C8DD}" type="slidenum">
              <a:rPr lang="en-US" smtClean="0"/>
              <a:t>25</a:t>
            </a:fld>
            <a:endParaRPr lang="en-US" dirty="0"/>
          </a:p>
        </p:txBody>
      </p:sp>
    </p:spTree>
    <p:extLst>
      <p:ext uri="{BB962C8B-B14F-4D97-AF65-F5344CB8AC3E}">
        <p14:creationId xmlns:p14="http://schemas.microsoft.com/office/powerpoint/2010/main" val="171110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defRPr sz="4000" kern="300" cap="all" spc="0">
                <a:latin typeface="Roboto Condensed"/>
                <a:cs typeface="Roboto Condensed"/>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p:nvPicPr>
        <p:blipFill>
          <a:blip r:embed="rId2"/>
          <a:stretch>
            <a:fillRect/>
          </a:stretch>
        </p:blipFill>
        <p:spPr>
          <a:xfrm>
            <a:off x="425715" y="6326235"/>
            <a:ext cx="1082349" cy="349145"/>
          </a:xfrm>
          <a:prstGeom prst="rect">
            <a:avLst/>
          </a:prstGeom>
        </p:spPr>
      </p:pic>
      <p:sp>
        <p:nvSpPr>
          <p:cNvPr id="9" name="Rectangle 8"/>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Rectangle 6"/>
          <p:cNvSpPr/>
          <p:nvPr userDrawn="1"/>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10" name="Picture 9"/>
          <p:cNvPicPr>
            <a:picLocks noChangeAspect="1"/>
          </p:cNvPicPr>
          <p:nvPr userDrawn="1"/>
        </p:nvPicPr>
        <p:blipFill>
          <a:blip r:embed="rId2"/>
          <a:stretch>
            <a:fillRect/>
          </a:stretch>
        </p:blipFill>
        <p:spPr>
          <a:xfrm>
            <a:off x="425715" y="6326235"/>
            <a:ext cx="1082349" cy="349145"/>
          </a:xfrm>
          <a:prstGeom prst="rect">
            <a:avLst/>
          </a:prstGeom>
        </p:spPr>
      </p:pic>
    </p:spTree>
    <p:extLst>
      <p:ext uri="{BB962C8B-B14F-4D97-AF65-F5344CB8AC3E}">
        <p14:creationId xmlns:p14="http://schemas.microsoft.com/office/powerpoint/2010/main" val="290667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4"/>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p:nvPicPr>
        <p:blipFill>
          <a:blip r:embed="rId2"/>
          <a:stretch>
            <a:fillRect/>
          </a:stretch>
        </p:blipFill>
        <p:spPr>
          <a:xfrm>
            <a:off x="425715" y="6326235"/>
            <a:ext cx="1082349" cy="349145"/>
          </a:xfrm>
          <a:prstGeom prst="rect">
            <a:avLst/>
          </a:prstGeom>
        </p:spPr>
      </p:pic>
      <p:sp>
        <p:nvSpPr>
          <p:cNvPr id="8" name="Rectangle 7"/>
          <p:cNvSpPr/>
          <p:nvPr userDrawn="1"/>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10" name="Picture 9"/>
          <p:cNvPicPr>
            <a:picLocks noChangeAspect="1"/>
          </p:cNvPicPr>
          <p:nvPr userDrawn="1"/>
        </p:nvPicPr>
        <p:blipFill>
          <a:blip r:embed="rId2"/>
          <a:stretch>
            <a:fillRect/>
          </a:stretch>
        </p:blipFill>
        <p:spPr>
          <a:xfrm>
            <a:off x="425715" y="6326235"/>
            <a:ext cx="1082349" cy="349145"/>
          </a:xfrm>
          <a:prstGeom prst="rect">
            <a:avLst/>
          </a:prstGeom>
        </p:spPr>
      </p:pic>
    </p:spTree>
    <p:extLst>
      <p:ext uri="{BB962C8B-B14F-4D97-AF65-F5344CB8AC3E}">
        <p14:creationId xmlns:p14="http://schemas.microsoft.com/office/powerpoint/2010/main" val="41336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0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0"/>
            <a:ext cx="9144000" cy="618915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5450" y="6326188"/>
            <a:ext cx="1082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457200" y="274638"/>
            <a:ext cx="8229600" cy="1143000"/>
          </a:xfrm>
        </p:spPr>
        <p:txBody>
          <a:bodyPr>
            <a:normAutofit/>
          </a:bodyPr>
          <a:lstStyle>
            <a:lvl1pPr>
              <a:defRPr sz="4000" kern="300" cap="all" spc="0">
                <a:solidFill>
                  <a:schemeClr val="bg1"/>
                </a:solidFill>
                <a:latin typeface="Roboto Condensed"/>
                <a:cs typeface="Roboto Condensed"/>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39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a:off x="0" y="0"/>
            <a:ext cx="9144000" cy="363931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5450" y="6326188"/>
            <a:ext cx="1082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457200" y="274638"/>
            <a:ext cx="8229600" cy="1143000"/>
          </a:xfrm>
        </p:spPr>
        <p:txBody>
          <a:bodyPr>
            <a:normAutofit/>
          </a:bodyPr>
          <a:lstStyle>
            <a:lvl1pPr>
              <a:defRPr sz="4000" kern="300" cap="all" spc="0">
                <a:solidFill>
                  <a:schemeClr val="bg1"/>
                </a:solidFill>
                <a:latin typeface="Roboto Condensed"/>
                <a:cs typeface="Roboto Condensed"/>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18288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43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a:off x="0" y="0"/>
            <a:ext cx="5440680" cy="6190488"/>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5450" y="6326188"/>
            <a:ext cx="1082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457200" y="274638"/>
            <a:ext cx="4800600" cy="1143000"/>
          </a:xfrm>
        </p:spPr>
        <p:txBody>
          <a:bodyPr>
            <a:noAutofit/>
          </a:bodyPr>
          <a:lstStyle>
            <a:lvl1pPr>
              <a:defRPr sz="3200" kern="300" cap="all" spc="0">
                <a:solidFill>
                  <a:schemeClr val="bg1"/>
                </a:solidFill>
                <a:latin typeface="Roboto Condensed"/>
                <a:cs typeface="Roboto Condensed"/>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4768056" cy="18288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337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cap="all">
                <a:latin typeface="Roboto Condensed"/>
                <a:cs typeface="Roboto Condensed"/>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p:nvPicPr>
        <p:blipFill>
          <a:blip r:embed="rId2"/>
          <a:stretch>
            <a:fillRect/>
          </a:stretch>
        </p:blipFill>
        <p:spPr>
          <a:xfrm>
            <a:off x="425715" y="6326235"/>
            <a:ext cx="1082349" cy="349145"/>
          </a:xfrm>
          <a:prstGeom prst="rect">
            <a:avLst/>
          </a:prstGeom>
        </p:spPr>
      </p:pic>
      <p:sp>
        <p:nvSpPr>
          <p:cNvPr id="10" name="Rectangle 9"/>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8" name="Rectangle 7"/>
          <p:cNvSpPr/>
          <p:nvPr userDrawn="1"/>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11" name="Picture 10"/>
          <p:cNvPicPr>
            <a:picLocks noChangeAspect="1"/>
          </p:cNvPicPr>
          <p:nvPr userDrawn="1"/>
        </p:nvPicPr>
        <p:blipFill>
          <a:blip r:embed="rId2"/>
          <a:stretch>
            <a:fillRect/>
          </a:stretch>
        </p:blipFill>
        <p:spPr>
          <a:xfrm>
            <a:off x="425715" y="6326235"/>
            <a:ext cx="1082349" cy="349145"/>
          </a:xfrm>
          <a:prstGeom prst="rect">
            <a:avLst/>
          </a:prstGeom>
        </p:spPr>
      </p:pic>
    </p:spTree>
    <p:extLst>
      <p:ext uri="{BB962C8B-B14F-4D97-AF65-F5344CB8AC3E}">
        <p14:creationId xmlns:p14="http://schemas.microsoft.com/office/powerpoint/2010/main" val="94649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p:nvPicPr>
        <p:blipFill>
          <a:blip r:embed="rId2"/>
          <a:stretch>
            <a:fillRect/>
          </a:stretch>
        </p:blipFill>
        <p:spPr>
          <a:xfrm>
            <a:off x="425715" y="6326235"/>
            <a:ext cx="1082349" cy="349145"/>
          </a:xfrm>
          <a:prstGeom prst="rect">
            <a:avLst/>
          </a:prstGeom>
        </p:spPr>
      </p:pic>
      <p:sp>
        <p:nvSpPr>
          <p:cNvPr id="10" name="Rectangle 9"/>
          <p:cNvSpPr/>
          <p:nvPr userDrawn="1"/>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8" name="Rectangle 7"/>
          <p:cNvSpPr/>
          <p:nvPr userDrawn="1"/>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11" name="Picture 10"/>
          <p:cNvPicPr>
            <a:picLocks noChangeAspect="1"/>
          </p:cNvPicPr>
          <p:nvPr userDrawn="1"/>
        </p:nvPicPr>
        <p:blipFill>
          <a:blip r:embed="rId2"/>
          <a:stretch>
            <a:fillRect/>
          </a:stretch>
        </p:blipFill>
        <p:spPr>
          <a:xfrm>
            <a:off x="425715" y="6326235"/>
            <a:ext cx="1082349" cy="349145"/>
          </a:xfrm>
          <a:prstGeom prst="rect">
            <a:avLst/>
          </a:prstGeom>
        </p:spPr>
      </p:pic>
    </p:spTree>
    <p:extLst>
      <p:ext uri="{BB962C8B-B14F-4D97-AF65-F5344CB8AC3E}">
        <p14:creationId xmlns:p14="http://schemas.microsoft.com/office/powerpoint/2010/main" val="101752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71FBC26-7A34-0841-A3D6-B4BDC903CDFD}"/>
              </a:ext>
            </a:extLst>
          </p:cNvPr>
          <p:cNvSpPr>
            <a:spLocks noGrp="1"/>
          </p:cNvSpPr>
          <p:nvPr>
            <p:ph type="body" sz="quarter" idx="10" hasCustomPrompt="1"/>
          </p:nvPr>
        </p:nvSpPr>
        <p:spPr>
          <a:xfrm>
            <a:off x="280246" y="304800"/>
            <a:ext cx="8583508" cy="450253"/>
          </a:xfrm>
          <a:prstGeom prst="rect">
            <a:avLst/>
          </a:prstGeom>
        </p:spPr>
        <p:txBody>
          <a:bodyPr>
            <a:noAutofit/>
          </a:bodyPr>
          <a:lstStyle>
            <a:lvl1pPr marL="0" indent="0">
              <a:buNone/>
              <a:defRPr sz="2800" b="1">
                <a:solidFill>
                  <a:schemeClr val="tx1">
                    <a:lumMod val="75000"/>
                    <a:lumOff val="25000"/>
                  </a:schemeClr>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en-US" dirty="0"/>
              <a:t>Slide Header</a:t>
            </a:r>
          </a:p>
        </p:txBody>
      </p:sp>
      <p:sp>
        <p:nvSpPr>
          <p:cNvPr id="3" name="Text Placeholder 13">
            <a:extLst>
              <a:ext uri="{FF2B5EF4-FFF2-40B4-BE49-F238E27FC236}">
                <a16:creationId xmlns:a16="http://schemas.microsoft.com/office/drawing/2014/main" id="{7EF895D1-CE6E-684A-81FC-C3420181D594}"/>
              </a:ext>
            </a:extLst>
          </p:cNvPr>
          <p:cNvSpPr>
            <a:spLocks noGrp="1"/>
          </p:cNvSpPr>
          <p:nvPr>
            <p:ph type="body" sz="quarter" idx="11" hasCustomPrompt="1"/>
          </p:nvPr>
        </p:nvSpPr>
        <p:spPr>
          <a:xfrm>
            <a:off x="280247" y="781663"/>
            <a:ext cx="8583507" cy="414677"/>
          </a:xfrm>
          <a:prstGeom prst="rect">
            <a:avLst/>
          </a:prstGeom>
        </p:spPr>
        <p:txBody>
          <a:bodyPr>
            <a:noAutofit/>
          </a:bodyPr>
          <a:lstStyle>
            <a:lvl1pPr marL="0" indent="0">
              <a:buNone/>
              <a:defRPr sz="2000">
                <a:solidFill>
                  <a:schemeClr val="tx1">
                    <a:lumMod val="50000"/>
                    <a:lumOff val="50000"/>
                  </a:schemeClr>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Slide </a:t>
            </a:r>
            <a:r>
              <a:rPr lang="en-US" dirty="0" err="1"/>
              <a:t>Suheader</a:t>
            </a:r>
            <a:endParaRPr lang="en-US" dirty="0"/>
          </a:p>
        </p:txBody>
      </p:sp>
      <p:sp>
        <p:nvSpPr>
          <p:cNvPr id="4" name="Rectangle 3">
            <a:extLst>
              <a:ext uri="{FF2B5EF4-FFF2-40B4-BE49-F238E27FC236}">
                <a16:creationId xmlns:a16="http://schemas.microsoft.com/office/drawing/2014/main" id="{2990C1E4-806F-134A-AC6E-FB7759343C09}"/>
              </a:ext>
            </a:extLst>
          </p:cNvPr>
          <p:cNvSpPr/>
          <p:nvPr userDrawn="1"/>
        </p:nvSpPr>
        <p:spPr>
          <a:xfrm>
            <a:off x="0" y="1447800"/>
            <a:ext cx="9143999" cy="48144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5" name="Rectangle 4">
            <a:extLst>
              <a:ext uri="{FF2B5EF4-FFF2-40B4-BE49-F238E27FC236}">
                <a16:creationId xmlns:a16="http://schemas.microsoft.com/office/drawing/2014/main" id="{0A7105C8-CDAF-AE45-82D5-4EABBCEA5F26}"/>
              </a:ext>
            </a:extLst>
          </p:cNvPr>
          <p:cNvSpPr/>
          <p:nvPr userDrawn="1"/>
        </p:nvSpPr>
        <p:spPr>
          <a:xfrm>
            <a:off x="0" y="6324601"/>
            <a:ext cx="9143999" cy="533400"/>
          </a:xfrm>
          <a:prstGeom prst="rect">
            <a:avLst/>
          </a:prstGeom>
          <a:solidFill>
            <a:srgbClr val="21508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pic>
        <p:nvPicPr>
          <p:cNvPr id="6" name="Picture 5">
            <a:extLst>
              <a:ext uri="{FF2B5EF4-FFF2-40B4-BE49-F238E27FC236}">
                <a16:creationId xmlns:a16="http://schemas.microsoft.com/office/drawing/2014/main" id="{62790E93-0942-324B-904D-9A9C14D17D69}"/>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152400" y="6441063"/>
            <a:ext cx="931479" cy="300477"/>
          </a:xfrm>
          <a:prstGeom prst="rect">
            <a:avLst/>
          </a:prstGeom>
        </p:spPr>
      </p:pic>
      <p:sp>
        <p:nvSpPr>
          <p:cNvPr id="7" name="Text Placeholder 9">
            <a:extLst>
              <a:ext uri="{FF2B5EF4-FFF2-40B4-BE49-F238E27FC236}">
                <a16:creationId xmlns:a16="http://schemas.microsoft.com/office/drawing/2014/main" id="{717A0073-C98B-454F-9BA5-D9D74FF91687}"/>
              </a:ext>
            </a:extLst>
          </p:cNvPr>
          <p:cNvSpPr>
            <a:spLocks noGrp="1"/>
          </p:cNvSpPr>
          <p:nvPr>
            <p:ph type="body" sz="quarter" idx="13" hasCustomPrompt="1"/>
          </p:nvPr>
        </p:nvSpPr>
        <p:spPr>
          <a:xfrm>
            <a:off x="617538" y="1828800"/>
            <a:ext cx="3733800" cy="4038600"/>
          </a:xfrm>
          <a:prstGeom prst="rect">
            <a:avLst/>
          </a:prstGeom>
        </p:spPr>
        <p:txBody>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Type Content</a:t>
            </a:r>
          </a:p>
        </p:txBody>
      </p:sp>
      <p:sp>
        <p:nvSpPr>
          <p:cNvPr id="8" name="Text Placeholder 9">
            <a:extLst>
              <a:ext uri="{FF2B5EF4-FFF2-40B4-BE49-F238E27FC236}">
                <a16:creationId xmlns:a16="http://schemas.microsoft.com/office/drawing/2014/main" id="{6C7D1A9D-0BEE-2E4C-9EC5-1014C1CB53D1}"/>
              </a:ext>
            </a:extLst>
          </p:cNvPr>
          <p:cNvSpPr>
            <a:spLocks noGrp="1"/>
          </p:cNvSpPr>
          <p:nvPr>
            <p:ph type="body" sz="quarter" idx="14" hasCustomPrompt="1"/>
          </p:nvPr>
        </p:nvSpPr>
        <p:spPr>
          <a:xfrm>
            <a:off x="4800600" y="1828800"/>
            <a:ext cx="3733800" cy="4038600"/>
          </a:xfrm>
          <a:prstGeom prst="rect">
            <a:avLst/>
          </a:prstGeom>
        </p:spPr>
        <p:txBody>
          <a:bodyPr/>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Type Content</a:t>
            </a:r>
          </a:p>
        </p:txBody>
      </p:sp>
      <p:sp>
        <p:nvSpPr>
          <p:cNvPr id="9" name="Slide Number Placeholder 6">
            <a:extLst>
              <a:ext uri="{FF2B5EF4-FFF2-40B4-BE49-F238E27FC236}">
                <a16:creationId xmlns:a16="http://schemas.microsoft.com/office/drawing/2014/main" id="{EB0F1967-44AC-8A4D-BF67-4404CA88F4E1}"/>
              </a:ext>
            </a:extLst>
          </p:cNvPr>
          <p:cNvSpPr>
            <a:spLocks noGrp="1"/>
          </p:cNvSpPr>
          <p:nvPr>
            <p:ph type="sldNum" sz="quarter" idx="4"/>
          </p:nvPr>
        </p:nvSpPr>
        <p:spPr>
          <a:xfrm>
            <a:off x="8305800" y="6408738"/>
            <a:ext cx="742950" cy="365125"/>
          </a:xfrm>
          <a:prstGeom prst="rect">
            <a:avLst/>
          </a:prstGeom>
        </p:spPr>
        <p:txBody>
          <a:bodyPr vert="horz" lIns="91440" tIns="45720" rIns="91440" bIns="45720" rtlCol="0" anchor="ctr"/>
          <a:lstStyle>
            <a:lvl1pPr algn="r">
              <a:defRPr sz="1200">
                <a:solidFill>
                  <a:schemeClr val="bg1"/>
                </a:solidFill>
              </a:defRPr>
            </a:lvl1pPr>
          </a:lstStyle>
          <a:p>
            <a:fld id="{27B36E9D-E3AA-9541-B8E6-9A63878FD699}" type="slidenum">
              <a:rPr lang="en-US" smtClean="0"/>
              <a:pPr/>
              <a:t>‹#›</a:t>
            </a:fld>
            <a:endParaRPr lang="en-US" dirty="0"/>
          </a:p>
        </p:txBody>
      </p:sp>
    </p:spTree>
    <p:extLst>
      <p:ext uri="{BB962C8B-B14F-4D97-AF65-F5344CB8AC3E}">
        <p14:creationId xmlns:p14="http://schemas.microsoft.com/office/powerpoint/2010/main" val="225698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699022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63" r:id="rId4"/>
    <p:sldLayoutId id="2147483664" r:id="rId5"/>
    <p:sldLayoutId id="2147483665" r:id="rId6"/>
    <p:sldLayoutId id="2147483667" r:id="rId7"/>
    <p:sldLayoutId id="2147483672" r:id="rId8"/>
    <p:sldLayoutId id="2147483673" r:id="rId9"/>
  </p:sldLayoutIdLst>
  <p:txStyles>
    <p:titleStyle>
      <a:lvl1pPr algn="l" defTabSz="457200" rtl="0" eaLnBrk="1" latinLnBrk="0" hangingPunct="1">
        <a:spcBef>
          <a:spcPct val="0"/>
        </a:spcBef>
        <a:buNone/>
        <a:defRPr sz="4400" b="0" i="0" kern="1200" cap="all">
          <a:solidFill>
            <a:srgbClr val="999999"/>
          </a:solidFill>
          <a:latin typeface="Roboto Condensed"/>
          <a:ea typeface="+mj-ea"/>
          <a:cs typeface="Roboto Condensed"/>
        </a:defRPr>
      </a:lvl1pPr>
    </p:titleStyle>
    <p:bodyStyle>
      <a:lvl1pPr marL="342900" indent="-342900" algn="l" defTabSz="457200" rtl="0" eaLnBrk="1" latinLnBrk="0" hangingPunct="1">
        <a:spcBef>
          <a:spcPct val="20000"/>
        </a:spcBef>
        <a:buFont typeface="Arial"/>
        <a:buChar char="•"/>
        <a:defRPr sz="3200" b="0" i="0" kern="1200">
          <a:solidFill>
            <a:srgbClr val="3E5162"/>
          </a:solidFill>
          <a:latin typeface="Lato Regular"/>
          <a:ea typeface="+mn-ea"/>
          <a:cs typeface="Lato Regular"/>
        </a:defRPr>
      </a:lvl1pPr>
      <a:lvl2pPr marL="742950" indent="-285750" algn="l" defTabSz="457200" rtl="0" eaLnBrk="1" latinLnBrk="0" hangingPunct="1">
        <a:spcBef>
          <a:spcPct val="20000"/>
        </a:spcBef>
        <a:buFont typeface="Arial"/>
        <a:buChar char="–"/>
        <a:defRPr sz="2800" b="0" i="0" kern="1200">
          <a:solidFill>
            <a:srgbClr val="3E5162"/>
          </a:solidFill>
          <a:latin typeface="Lato Regular"/>
          <a:ea typeface="+mn-ea"/>
          <a:cs typeface="Lato Regular"/>
        </a:defRPr>
      </a:lvl2pPr>
      <a:lvl3pPr marL="1143000" indent="-228600" algn="l" defTabSz="457200" rtl="0" eaLnBrk="1" latinLnBrk="0" hangingPunct="1">
        <a:spcBef>
          <a:spcPct val="20000"/>
        </a:spcBef>
        <a:buFont typeface="Arial"/>
        <a:buChar char="•"/>
        <a:defRPr sz="2400" b="0" i="0" kern="1200">
          <a:solidFill>
            <a:srgbClr val="3E5162"/>
          </a:solidFill>
          <a:latin typeface="Lato Regular"/>
          <a:ea typeface="+mn-ea"/>
          <a:cs typeface="Lato Regular"/>
        </a:defRPr>
      </a:lvl3pPr>
      <a:lvl4pPr marL="1600200" indent="-228600" algn="l" defTabSz="457200" rtl="0" eaLnBrk="1" latinLnBrk="0" hangingPunct="1">
        <a:spcBef>
          <a:spcPct val="20000"/>
        </a:spcBef>
        <a:buFont typeface="Arial"/>
        <a:buChar char="–"/>
        <a:defRPr sz="2000" b="0" i="0" kern="1200">
          <a:solidFill>
            <a:srgbClr val="3E5162"/>
          </a:solidFill>
          <a:latin typeface="Lato Regular"/>
          <a:ea typeface="+mn-ea"/>
          <a:cs typeface="Lato Regular"/>
        </a:defRPr>
      </a:lvl4pPr>
      <a:lvl5pPr marL="2057400" indent="-228600" algn="l" defTabSz="457200" rtl="0" eaLnBrk="1" latinLnBrk="0" hangingPunct="1">
        <a:spcBef>
          <a:spcPct val="20000"/>
        </a:spcBef>
        <a:buFont typeface="Arial"/>
        <a:buChar char="»"/>
        <a:defRPr sz="2000" b="0" i="0" kern="1200">
          <a:solidFill>
            <a:srgbClr val="3E516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D0A6B5-B397-3A42-ACE5-D5BDA8EF47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6657976" cy="5938837"/>
          </a:xfrm>
          <a:prstGeom prst="rect">
            <a:avLst/>
          </a:prstGeom>
        </p:spPr>
      </p:pic>
      <p:sp>
        <p:nvSpPr>
          <p:cNvPr id="11" name="Rectangle 10"/>
          <p:cNvSpPr/>
          <p:nvPr/>
        </p:nvSpPr>
        <p:spPr>
          <a:xfrm>
            <a:off x="1" y="0"/>
            <a:ext cx="5264773" cy="5928060"/>
          </a:xfrm>
          <a:prstGeom prst="rect">
            <a:avLst/>
          </a:prstGeom>
          <a:gradFill flip="none" rotWithShape="1">
            <a:gsLst>
              <a:gs pos="100000">
                <a:schemeClr val="tx1">
                  <a:lumMod val="95000"/>
                  <a:lumOff val="5000"/>
                  <a:alpha val="0"/>
                </a:schemeClr>
              </a:gs>
              <a:gs pos="36000">
                <a:srgbClr val="0D0D0D">
                  <a:alpha val="37000"/>
                </a:srgbClr>
              </a:gs>
              <a:gs pos="0">
                <a:schemeClr val="tx1">
                  <a:lumMod val="95000"/>
                  <a:lumOff val="5000"/>
                  <a:alpha val="5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464948" y="6014362"/>
            <a:ext cx="6223692" cy="76622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 y="6014362"/>
            <a:ext cx="382219" cy="766228"/>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42820" y="296510"/>
            <a:ext cx="2527972" cy="3046988"/>
          </a:xfrm>
          <a:prstGeom prst="rect">
            <a:avLst/>
          </a:prstGeom>
          <a:noFill/>
          <a:ln>
            <a:noFill/>
          </a:ln>
        </p:spPr>
        <p:txBody>
          <a:bodyPr wrap="square" rtlCol="0">
            <a:spAutoFit/>
          </a:bodyPr>
          <a:lstStyle/>
          <a:p>
            <a:r>
              <a:rPr lang="en-US" sz="2400" dirty="0">
                <a:solidFill>
                  <a:schemeClr val="bg1"/>
                </a:solidFill>
                <a:latin typeface="Lato Regular"/>
                <a:cs typeface="Lato Regular"/>
              </a:rPr>
              <a:t>New Covid-19 Updates for Manufacturers – OR OSHA Temporary Standards &amp; CDC Close Contact Definition</a:t>
            </a:r>
          </a:p>
        </p:txBody>
      </p:sp>
      <p:pic>
        <p:nvPicPr>
          <p:cNvPr id="10" name="Picture 9"/>
          <p:cNvPicPr>
            <a:picLocks noChangeAspect="1"/>
          </p:cNvPicPr>
          <p:nvPr/>
        </p:nvPicPr>
        <p:blipFill>
          <a:blip r:embed="rId3"/>
          <a:stretch>
            <a:fillRect/>
          </a:stretch>
        </p:blipFill>
        <p:spPr>
          <a:xfrm>
            <a:off x="6836061" y="6142376"/>
            <a:ext cx="1835246" cy="592015"/>
          </a:xfrm>
          <a:prstGeom prst="rect">
            <a:avLst/>
          </a:prstGeom>
        </p:spPr>
      </p:pic>
      <p:sp>
        <p:nvSpPr>
          <p:cNvPr id="12" name="Rectangle 11"/>
          <p:cNvSpPr/>
          <p:nvPr/>
        </p:nvSpPr>
        <p:spPr>
          <a:xfrm>
            <a:off x="6774411" y="-27360"/>
            <a:ext cx="2369589" cy="59554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6836060" y="2510626"/>
            <a:ext cx="2307939" cy="3323987"/>
          </a:xfrm>
          <a:prstGeom prst="rect">
            <a:avLst/>
          </a:prstGeom>
          <a:noFill/>
          <a:ln>
            <a:noFill/>
          </a:ln>
        </p:spPr>
        <p:txBody>
          <a:bodyPr wrap="square" rtlCol="0">
            <a:spAutoFit/>
          </a:bodyPr>
          <a:lstStyle/>
          <a:p>
            <a:pPr>
              <a:spcBef>
                <a:spcPct val="0"/>
              </a:spcBef>
            </a:pPr>
            <a:r>
              <a:rPr lang="en-US" sz="1400" dirty="0">
                <a:solidFill>
                  <a:srgbClr val="9DC858"/>
                </a:solidFill>
                <a:latin typeface="Lato Black"/>
                <a:cs typeface="Lato Black"/>
              </a:rPr>
              <a:t>PRESENTED BY</a:t>
            </a:r>
          </a:p>
          <a:p>
            <a:pPr>
              <a:spcBef>
                <a:spcPct val="0"/>
              </a:spcBef>
            </a:pPr>
            <a:r>
              <a:rPr lang="en-US" sz="2000" dirty="0">
                <a:solidFill>
                  <a:srgbClr val="FFFFFF"/>
                </a:solidFill>
                <a:latin typeface="Lato Regular"/>
                <a:cs typeface="Lato Regular"/>
              </a:rPr>
              <a:t>Joshua Dennis</a:t>
            </a:r>
          </a:p>
          <a:p>
            <a:pPr>
              <a:spcBef>
                <a:spcPct val="0"/>
              </a:spcBef>
            </a:pPr>
            <a:r>
              <a:rPr lang="en-US" sz="2000" dirty="0">
                <a:solidFill>
                  <a:srgbClr val="FFFFFF"/>
                </a:solidFill>
                <a:latin typeface="Lato Regular"/>
                <a:cs typeface="Lato Regular"/>
              </a:rPr>
              <a:t>Jean Ohman Back</a:t>
            </a:r>
          </a:p>
          <a:p>
            <a:pPr>
              <a:spcBef>
                <a:spcPct val="0"/>
              </a:spcBef>
            </a:pPr>
            <a:endParaRPr lang="en-US" sz="2000" dirty="0">
              <a:solidFill>
                <a:srgbClr val="FFFFFF"/>
              </a:solidFill>
              <a:latin typeface="Lato Regular"/>
              <a:cs typeface="Lato Regular"/>
            </a:endParaRPr>
          </a:p>
          <a:p>
            <a:pPr>
              <a:spcBef>
                <a:spcPct val="0"/>
              </a:spcBef>
            </a:pPr>
            <a:endParaRPr lang="en-US" sz="2000" dirty="0">
              <a:solidFill>
                <a:srgbClr val="FFFFFF"/>
              </a:solidFill>
              <a:latin typeface="Lato Regular"/>
              <a:cs typeface="Lato Regular"/>
            </a:endParaRPr>
          </a:p>
          <a:p>
            <a:pPr>
              <a:spcBef>
                <a:spcPct val="0"/>
              </a:spcBef>
            </a:pPr>
            <a:endParaRPr lang="en-US" sz="2000" dirty="0">
              <a:solidFill>
                <a:srgbClr val="FFFFFF"/>
              </a:solidFill>
              <a:latin typeface="Lato Regular"/>
              <a:cs typeface="Lato Regular"/>
            </a:endParaRPr>
          </a:p>
          <a:p>
            <a:pPr>
              <a:spcBef>
                <a:spcPct val="0"/>
              </a:spcBef>
            </a:pPr>
            <a:endParaRPr lang="en-US" sz="2000" dirty="0">
              <a:solidFill>
                <a:srgbClr val="FFFFFF"/>
              </a:solidFill>
              <a:latin typeface="Lato Regular"/>
              <a:cs typeface="Lato Regular"/>
            </a:endParaRPr>
          </a:p>
          <a:p>
            <a:pPr>
              <a:spcBef>
                <a:spcPct val="0"/>
              </a:spcBef>
            </a:pPr>
            <a:endParaRPr lang="en-US" sz="2000" dirty="0">
              <a:solidFill>
                <a:srgbClr val="FFFFFF"/>
              </a:solidFill>
              <a:latin typeface="Lato Regular"/>
              <a:cs typeface="Lato Regular"/>
            </a:endParaRPr>
          </a:p>
          <a:p>
            <a:pPr>
              <a:spcBef>
                <a:spcPct val="0"/>
              </a:spcBef>
            </a:pPr>
            <a:endParaRPr lang="en-US" sz="2000" dirty="0">
              <a:solidFill>
                <a:srgbClr val="FFFFFF"/>
              </a:solidFill>
              <a:latin typeface="Lato Regular"/>
              <a:cs typeface="Lato Regular"/>
            </a:endParaRPr>
          </a:p>
          <a:p>
            <a:pPr>
              <a:spcBef>
                <a:spcPct val="0"/>
              </a:spcBef>
            </a:pPr>
            <a:endParaRPr lang="en-US" sz="2000" dirty="0">
              <a:solidFill>
                <a:srgbClr val="FFFFFF"/>
              </a:solidFill>
              <a:latin typeface="Lato Regular"/>
              <a:cs typeface="Lato Regular"/>
            </a:endParaRPr>
          </a:p>
          <a:p>
            <a:pPr>
              <a:spcBef>
                <a:spcPct val="0"/>
              </a:spcBef>
            </a:pPr>
            <a:r>
              <a:rPr lang="en-US" sz="1600" dirty="0">
                <a:solidFill>
                  <a:srgbClr val="FFFFFF"/>
                </a:solidFill>
                <a:latin typeface="Lato Regular"/>
                <a:cs typeface="Lato Regular"/>
              </a:rPr>
              <a:t>November 10, 2020</a:t>
            </a:r>
            <a:endParaRPr lang="en-US" dirty="0">
              <a:solidFill>
                <a:srgbClr val="FFFFFF"/>
              </a:solidFill>
              <a:latin typeface="Lato Black"/>
              <a:cs typeface="Lato Black"/>
            </a:endParaRPr>
          </a:p>
        </p:txBody>
      </p:sp>
    </p:spTree>
    <p:extLst>
      <p:ext uri="{BB962C8B-B14F-4D97-AF65-F5344CB8AC3E}">
        <p14:creationId xmlns:p14="http://schemas.microsoft.com/office/powerpoint/2010/main" val="230011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ventilation</a:t>
            </a:r>
          </a:p>
        </p:txBody>
      </p:sp>
      <p:sp>
        <p:nvSpPr>
          <p:cNvPr id="3" name="Content Placeholder 2"/>
          <p:cNvSpPr>
            <a:spLocks noGrp="1"/>
          </p:cNvSpPr>
          <p:nvPr>
            <p:ph idx="1"/>
          </p:nvPr>
        </p:nvSpPr>
        <p:spPr>
          <a:xfrm>
            <a:off x="457200" y="1600200"/>
            <a:ext cx="4768056" cy="2725993"/>
          </a:xfrm>
        </p:spPr>
        <p:txBody>
          <a:bodyPr>
            <a:normAutofit fontScale="62500" lnSpcReduction="20000"/>
          </a:bodyPr>
          <a:lstStyle/>
          <a:p>
            <a:pPr>
              <a:lnSpc>
                <a:spcPct val="120000"/>
              </a:lnSpc>
              <a:spcBef>
                <a:spcPts val="0"/>
              </a:spcBef>
              <a:spcAft>
                <a:spcPts val="600"/>
              </a:spcAft>
            </a:pPr>
            <a:r>
              <a:rPr lang="en-US" dirty="0"/>
              <a:t>Within two months after adoption of the rules, an employer must maximize the amount of outside air circulated through its existing HVAC system(s), to the extent the system is capable of doing so, whenever there are employees in the workplace.</a:t>
            </a:r>
          </a:p>
          <a:p>
            <a:pPr>
              <a:lnSpc>
                <a:spcPct val="120000"/>
              </a:lnSpc>
              <a:spcBef>
                <a:spcPts val="0"/>
              </a:spcBef>
              <a:spcAft>
                <a:spcPts val="600"/>
              </a:spcAft>
            </a:pPr>
            <a:r>
              <a:rPr lang="en-US" dirty="0"/>
              <a:t>Do I need to install an HVAC system or upgrade my existing HVAC system?</a:t>
            </a:r>
          </a:p>
          <a:p>
            <a:pPr>
              <a:lnSpc>
                <a:spcPct val="120000"/>
              </a:lnSpc>
              <a:spcBef>
                <a:spcPts val="0"/>
              </a:spcBef>
              <a:spcAft>
                <a:spcPts val="600"/>
              </a:spcAft>
            </a:pPr>
            <a:r>
              <a:rPr lang="en-US" dirty="0"/>
              <a:t>Additional HVAC </a:t>
            </a:r>
            <a:br>
              <a:rPr lang="en-US" dirty="0"/>
            </a:br>
            <a:r>
              <a:rPr lang="en-US" dirty="0"/>
              <a:t>maintenance </a:t>
            </a:r>
            <a:br>
              <a:rPr lang="en-US" dirty="0"/>
            </a:br>
            <a:r>
              <a:rPr lang="en-US" dirty="0"/>
              <a:t>requirements?</a:t>
            </a:r>
          </a:p>
        </p:txBody>
      </p:sp>
      <p:pic>
        <p:nvPicPr>
          <p:cNvPr id="8" name="Picture 7" descr="503523232.jpg">
            <a:extLst>
              <a:ext uri="{FF2B5EF4-FFF2-40B4-BE49-F238E27FC236}">
                <a16:creationId xmlns:a16="http://schemas.microsoft.com/office/drawing/2014/main" id="{EBD18910-0CB0-E44F-B9C8-DFED823134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356" y="0"/>
            <a:ext cx="3595643" cy="6189152"/>
          </a:xfrm>
          <a:prstGeom prst="rect">
            <a:avLst/>
          </a:prstGeom>
        </p:spPr>
      </p:pic>
      <p:pic>
        <p:nvPicPr>
          <p:cNvPr id="7" name="Picture 6">
            <a:extLst>
              <a:ext uri="{FF2B5EF4-FFF2-40B4-BE49-F238E27FC236}">
                <a16:creationId xmlns:a16="http://schemas.microsoft.com/office/drawing/2014/main" id="{FE02F891-E2D5-5547-82D0-FF93D890C6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55226" y="-9832"/>
            <a:ext cx="3588774" cy="6190488"/>
          </a:xfrm>
          <a:prstGeom prst="rect">
            <a:avLst/>
          </a:prstGeom>
        </p:spPr>
      </p:pic>
      <p:pic>
        <p:nvPicPr>
          <p:cNvPr id="4098" name="Picture 2" descr="HVAC Safety Guidelines | StateCE.com">
            <a:extLst>
              <a:ext uri="{FF2B5EF4-FFF2-40B4-BE49-F238E27FC236}">
                <a16:creationId xmlns:a16="http://schemas.microsoft.com/office/drawing/2014/main" id="{91CFC0BD-43FB-E948-845C-AE68EF772E7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71252" y="4097593"/>
            <a:ext cx="4208206" cy="191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8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Requirements: Exposure Risk Assessment</a:t>
            </a:r>
          </a:p>
        </p:txBody>
      </p:sp>
      <p:sp>
        <p:nvSpPr>
          <p:cNvPr id="4" name="Content Placeholder 3"/>
          <p:cNvSpPr>
            <a:spLocks noGrp="1"/>
          </p:cNvSpPr>
          <p:nvPr>
            <p:ph idx="1"/>
          </p:nvPr>
        </p:nvSpPr>
        <p:spPr>
          <a:xfrm>
            <a:off x="457200" y="1600200"/>
            <a:ext cx="8229600" cy="4525963"/>
          </a:xfrm>
        </p:spPr>
        <p:txBody>
          <a:bodyPr>
            <a:normAutofit fontScale="62500" lnSpcReduction="20000"/>
          </a:bodyPr>
          <a:lstStyle/>
          <a:p>
            <a:pPr>
              <a:lnSpc>
                <a:spcPct val="120000"/>
              </a:lnSpc>
              <a:spcBef>
                <a:spcPts val="0"/>
              </a:spcBef>
              <a:spcAft>
                <a:spcPts val="600"/>
              </a:spcAft>
            </a:pPr>
            <a:r>
              <a:rPr lang="en-US" dirty="0"/>
              <a:t>Who? All employers</a:t>
            </a:r>
          </a:p>
          <a:p>
            <a:pPr>
              <a:lnSpc>
                <a:spcPct val="120000"/>
              </a:lnSpc>
              <a:spcBef>
                <a:spcPts val="0"/>
              </a:spcBef>
              <a:spcAft>
                <a:spcPts val="600"/>
              </a:spcAft>
            </a:pPr>
            <a:r>
              <a:rPr lang="en-US" dirty="0"/>
              <a:t>What?  A COVID-19 exposure risk assessment, without regard to the use of personal protective equipment, masks, face coverings, or face shields.</a:t>
            </a:r>
          </a:p>
          <a:p>
            <a:pPr>
              <a:lnSpc>
                <a:spcPct val="120000"/>
              </a:lnSpc>
              <a:spcBef>
                <a:spcPts val="0"/>
              </a:spcBef>
              <a:spcAft>
                <a:spcPts val="600"/>
              </a:spcAft>
            </a:pPr>
            <a:r>
              <a:rPr lang="en-US" dirty="0"/>
              <a:t>When? No later than one month after the adoption of the rules.</a:t>
            </a:r>
          </a:p>
          <a:p>
            <a:pPr>
              <a:lnSpc>
                <a:spcPct val="120000"/>
              </a:lnSpc>
              <a:spcBef>
                <a:spcPts val="0"/>
              </a:spcBef>
              <a:spcAft>
                <a:spcPts val="600"/>
              </a:spcAft>
            </a:pPr>
            <a:r>
              <a:rPr lang="en-US" dirty="0"/>
              <a:t>Where? If an employer has multiple facilities that are substantially similar, its assessment may be developed by facility type rather than site-by-site so long as any site specific information that affects employee exposure risk to COVID-19 is included in the assessment.</a:t>
            </a:r>
          </a:p>
          <a:p>
            <a:pPr>
              <a:lnSpc>
                <a:spcPct val="120000"/>
              </a:lnSpc>
              <a:spcBef>
                <a:spcPts val="0"/>
              </a:spcBef>
              <a:spcAft>
                <a:spcPts val="600"/>
              </a:spcAft>
            </a:pPr>
            <a:r>
              <a:rPr lang="en-US" dirty="0"/>
              <a:t>How? Write it down if more than 10 employees statewide.</a:t>
            </a:r>
          </a:p>
          <a:p>
            <a:pPr>
              <a:lnSpc>
                <a:spcPct val="120000"/>
              </a:lnSpc>
              <a:spcBef>
                <a:spcPts val="0"/>
              </a:spcBef>
              <a:spcAft>
                <a:spcPts val="600"/>
              </a:spcAft>
            </a:pPr>
            <a:r>
              <a:rPr lang="en-US" dirty="0"/>
              <a:t>What? Lots of questions to ask as part of assessment, but an answer does not always trigger a new requirement. </a:t>
            </a:r>
          </a:p>
        </p:txBody>
      </p:sp>
    </p:spTree>
    <p:extLst>
      <p:ext uri="{BB962C8B-B14F-4D97-AF65-F5344CB8AC3E}">
        <p14:creationId xmlns:p14="http://schemas.microsoft.com/office/powerpoint/2010/main" val="78964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Requirements: Infection Control plan</a:t>
            </a:r>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pPr>
              <a:lnSpc>
                <a:spcPct val="120000"/>
              </a:lnSpc>
              <a:spcBef>
                <a:spcPts val="0"/>
              </a:spcBef>
              <a:spcAft>
                <a:spcPts val="600"/>
              </a:spcAft>
            </a:pPr>
            <a:r>
              <a:rPr lang="en-US" b="1" dirty="0">
                <a:solidFill>
                  <a:srgbClr val="FF6633"/>
                </a:solidFill>
              </a:rPr>
              <a:t>Who? </a:t>
            </a:r>
            <a:r>
              <a:rPr lang="en-US" dirty="0"/>
              <a:t>All employers.</a:t>
            </a:r>
          </a:p>
          <a:p>
            <a:pPr>
              <a:lnSpc>
                <a:spcPct val="120000"/>
              </a:lnSpc>
              <a:spcBef>
                <a:spcPts val="0"/>
              </a:spcBef>
              <a:spcAft>
                <a:spcPts val="600"/>
              </a:spcAft>
            </a:pPr>
            <a:r>
              <a:rPr lang="en-US" b="1" dirty="0">
                <a:solidFill>
                  <a:srgbClr val="FF6633"/>
                </a:solidFill>
              </a:rPr>
              <a:t>What? </a:t>
            </a:r>
            <a:r>
              <a:rPr lang="en-US" dirty="0"/>
              <a:t>Establish and implement an infection control plan.</a:t>
            </a:r>
          </a:p>
          <a:p>
            <a:pPr>
              <a:lnSpc>
                <a:spcPct val="120000"/>
              </a:lnSpc>
              <a:spcBef>
                <a:spcPts val="0"/>
              </a:spcBef>
              <a:spcAft>
                <a:spcPts val="600"/>
              </a:spcAft>
            </a:pPr>
            <a:r>
              <a:rPr lang="en-US" b="1" dirty="0">
                <a:solidFill>
                  <a:srgbClr val="FF6633"/>
                </a:solidFill>
              </a:rPr>
              <a:t>When? </a:t>
            </a:r>
            <a:r>
              <a:rPr lang="en-US" dirty="0"/>
              <a:t>No later than one month after the adoption of the rules.</a:t>
            </a:r>
          </a:p>
          <a:p>
            <a:pPr>
              <a:lnSpc>
                <a:spcPct val="120000"/>
              </a:lnSpc>
              <a:spcBef>
                <a:spcPts val="0"/>
              </a:spcBef>
              <a:spcAft>
                <a:spcPts val="600"/>
              </a:spcAft>
            </a:pPr>
            <a:r>
              <a:rPr lang="en-US" b="1" dirty="0">
                <a:solidFill>
                  <a:srgbClr val="FF6633"/>
                </a:solidFill>
              </a:rPr>
              <a:t>Where? </a:t>
            </a:r>
            <a:r>
              <a:rPr lang="en-US" dirty="0"/>
              <a:t>If multiple facilities that are substantially similar, the infection control plan may be developed by facility type rather than site-by-site so long as any site-specific information that affects employee exposure risk to COVID-19 is included in the plan.</a:t>
            </a:r>
          </a:p>
          <a:p>
            <a:pPr>
              <a:lnSpc>
                <a:spcPct val="120000"/>
              </a:lnSpc>
              <a:spcBef>
                <a:spcPts val="0"/>
              </a:spcBef>
              <a:spcAft>
                <a:spcPts val="600"/>
              </a:spcAft>
            </a:pPr>
            <a:r>
              <a:rPr lang="en-US" b="1" dirty="0">
                <a:solidFill>
                  <a:srgbClr val="FF6633"/>
                </a:solidFill>
              </a:rPr>
              <a:t>How?  </a:t>
            </a:r>
            <a:r>
              <a:rPr lang="en-US" dirty="0"/>
              <a:t>Write it down if more than 10 employees statewide and make it accessible.</a:t>
            </a:r>
          </a:p>
          <a:p>
            <a:pPr>
              <a:lnSpc>
                <a:spcPct val="120000"/>
              </a:lnSpc>
              <a:spcBef>
                <a:spcPts val="0"/>
              </a:spcBef>
              <a:spcAft>
                <a:spcPts val="600"/>
              </a:spcAft>
            </a:pPr>
            <a:r>
              <a:rPr lang="en-US" b="1" dirty="0">
                <a:solidFill>
                  <a:srgbClr val="FF6633"/>
                </a:solidFill>
              </a:rPr>
              <a:t>What? </a:t>
            </a:r>
            <a:r>
              <a:rPr lang="en-US" dirty="0"/>
              <a:t>Rules provide minimum elements of infection control plan.</a:t>
            </a:r>
          </a:p>
          <a:p>
            <a:endParaRPr lang="en-US" dirty="0"/>
          </a:p>
        </p:txBody>
      </p:sp>
    </p:spTree>
    <p:extLst>
      <p:ext uri="{BB962C8B-B14F-4D97-AF65-F5344CB8AC3E}">
        <p14:creationId xmlns:p14="http://schemas.microsoft.com/office/powerpoint/2010/main" val="324758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EA3EF9-0561-F24D-A798-A82517DF87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5226" y="0"/>
            <a:ext cx="3588774" cy="6190488"/>
          </a:xfrm>
          <a:prstGeom prst="rect">
            <a:avLst/>
          </a:prstGeom>
        </p:spPr>
      </p:pic>
      <p:sp>
        <p:nvSpPr>
          <p:cNvPr id="2" name="Title 1"/>
          <p:cNvSpPr>
            <a:spLocks noGrp="1"/>
          </p:cNvSpPr>
          <p:nvPr>
            <p:ph type="title"/>
          </p:nvPr>
        </p:nvSpPr>
        <p:spPr/>
        <p:txBody>
          <a:bodyPr/>
          <a:lstStyle/>
          <a:p>
            <a:r>
              <a:rPr lang="en-US" sz="2800" dirty="0"/>
              <a:t>Requirements: employee information and training</a:t>
            </a:r>
            <a:r>
              <a:rPr lang="en-US" dirty="0"/>
              <a:t>	</a:t>
            </a:r>
          </a:p>
        </p:txBody>
      </p:sp>
      <p:sp>
        <p:nvSpPr>
          <p:cNvPr id="3" name="Content Placeholder 2"/>
          <p:cNvSpPr>
            <a:spLocks noGrp="1"/>
          </p:cNvSpPr>
          <p:nvPr>
            <p:ph idx="1"/>
          </p:nvPr>
        </p:nvSpPr>
        <p:spPr>
          <a:xfrm>
            <a:off x="457200" y="1600201"/>
            <a:ext cx="4768056" cy="4301835"/>
          </a:xfrm>
        </p:spPr>
        <p:txBody>
          <a:bodyPr>
            <a:normAutofit fontScale="85000" lnSpcReduction="20000"/>
          </a:bodyPr>
          <a:lstStyle/>
          <a:p>
            <a:pPr>
              <a:lnSpc>
                <a:spcPct val="120000"/>
              </a:lnSpc>
              <a:spcBef>
                <a:spcPts val="0"/>
              </a:spcBef>
              <a:spcAft>
                <a:spcPts val="600"/>
              </a:spcAft>
            </a:pPr>
            <a:r>
              <a:rPr lang="en-US" sz="1800" dirty="0"/>
              <a:t>No later than six weeks after the adoption of the rules, employers must provide workers with information and training regarding COVID-19.</a:t>
            </a:r>
          </a:p>
          <a:p>
            <a:pPr>
              <a:lnSpc>
                <a:spcPct val="120000"/>
              </a:lnSpc>
              <a:spcBef>
                <a:spcPts val="0"/>
              </a:spcBef>
              <a:spcAft>
                <a:spcPts val="600"/>
              </a:spcAft>
            </a:pPr>
            <a:r>
              <a:rPr lang="en-US" sz="1800" dirty="0"/>
              <a:t>Must provide opportunity for feedback.</a:t>
            </a:r>
          </a:p>
          <a:p>
            <a:pPr>
              <a:lnSpc>
                <a:spcPct val="120000"/>
              </a:lnSpc>
              <a:spcBef>
                <a:spcPts val="0"/>
              </a:spcBef>
              <a:spcAft>
                <a:spcPts val="600"/>
              </a:spcAft>
            </a:pPr>
            <a:r>
              <a:rPr lang="en-US" sz="1800" dirty="0"/>
              <a:t>Training must include:</a:t>
            </a:r>
          </a:p>
          <a:p>
            <a:pPr lvl="2">
              <a:lnSpc>
                <a:spcPct val="120000"/>
              </a:lnSpc>
              <a:spcBef>
                <a:spcPts val="0"/>
              </a:spcBef>
              <a:spcAft>
                <a:spcPts val="600"/>
              </a:spcAft>
            </a:pPr>
            <a:r>
              <a:rPr lang="en-US" dirty="0"/>
              <a:t>Masks, face covering, face shields;</a:t>
            </a:r>
          </a:p>
          <a:p>
            <a:pPr lvl="2">
              <a:lnSpc>
                <a:spcPct val="120000"/>
              </a:lnSpc>
              <a:spcBef>
                <a:spcPts val="0"/>
              </a:spcBef>
              <a:spcAft>
                <a:spcPts val="600"/>
              </a:spcAft>
            </a:pPr>
            <a:r>
              <a:rPr lang="en-US" dirty="0"/>
              <a:t>Physical distancing;</a:t>
            </a:r>
          </a:p>
          <a:p>
            <a:pPr lvl="2">
              <a:lnSpc>
                <a:spcPct val="120000"/>
              </a:lnSpc>
              <a:spcBef>
                <a:spcPts val="0"/>
              </a:spcBef>
              <a:spcAft>
                <a:spcPts val="600"/>
              </a:spcAft>
            </a:pPr>
            <a:r>
              <a:rPr lang="en-US" dirty="0"/>
              <a:t>Sanitation;</a:t>
            </a:r>
          </a:p>
          <a:p>
            <a:pPr lvl="2">
              <a:lnSpc>
                <a:spcPct val="120000"/>
              </a:lnSpc>
              <a:spcBef>
                <a:spcPts val="0"/>
              </a:spcBef>
              <a:spcAft>
                <a:spcPts val="600"/>
              </a:spcAft>
            </a:pPr>
            <a:r>
              <a:rPr lang="en-US" dirty="0"/>
              <a:t>Reporting procedures;</a:t>
            </a:r>
          </a:p>
          <a:p>
            <a:pPr lvl="2">
              <a:lnSpc>
                <a:spcPct val="120000"/>
              </a:lnSpc>
              <a:spcBef>
                <a:spcPts val="0"/>
              </a:spcBef>
              <a:spcAft>
                <a:spcPts val="600"/>
              </a:spcAft>
            </a:pPr>
            <a:r>
              <a:rPr lang="en-US" dirty="0"/>
              <a:t>Infection notification process;</a:t>
            </a:r>
          </a:p>
          <a:p>
            <a:pPr lvl="2">
              <a:lnSpc>
                <a:spcPct val="120000"/>
              </a:lnSpc>
              <a:spcBef>
                <a:spcPts val="0"/>
              </a:spcBef>
              <a:spcAft>
                <a:spcPts val="600"/>
              </a:spcAft>
            </a:pPr>
            <a:r>
              <a:rPr lang="en-US" dirty="0"/>
              <a:t>Medical removal;</a:t>
            </a:r>
          </a:p>
          <a:p>
            <a:pPr lvl="2">
              <a:lnSpc>
                <a:spcPct val="120000"/>
              </a:lnSpc>
              <a:spcBef>
                <a:spcPts val="0"/>
              </a:spcBef>
              <a:spcAft>
                <a:spcPts val="600"/>
              </a:spcAft>
            </a:pPr>
            <a:r>
              <a:rPr lang="en-US" dirty="0"/>
              <a:t>Methods of transmission;</a:t>
            </a:r>
          </a:p>
          <a:p>
            <a:pPr lvl="2">
              <a:lnSpc>
                <a:spcPct val="120000"/>
              </a:lnSpc>
              <a:spcBef>
                <a:spcPts val="0"/>
              </a:spcBef>
              <a:spcAft>
                <a:spcPts val="600"/>
              </a:spcAft>
            </a:pPr>
            <a:r>
              <a:rPr lang="en-US" dirty="0"/>
              <a:t>Symptoms;</a:t>
            </a:r>
          </a:p>
          <a:p>
            <a:pPr lvl="2">
              <a:lnSpc>
                <a:spcPct val="120000"/>
              </a:lnSpc>
              <a:spcBef>
                <a:spcPts val="0"/>
              </a:spcBef>
              <a:spcAft>
                <a:spcPts val="600"/>
              </a:spcAft>
            </a:pPr>
            <a:r>
              <a:rPr lang="en-US" dirty="0"/>
              <a:t>Safe and healthy work practices.</a:t>
            </a:r>
          </a:p>
          <a:p>
            <a:pPr marL="914400" lvl="2" indent="0">
              <a:buNone/>
            </a:pPr>
            <a:endParaRPr lang="en-US" dirty="0"/>
          </a:p>
        </p:txBody>
      </p:sp>
    </p:spTree>
    <p:extLst>
      <p:ext uri="{BB962C8B-B14F-4D97-AF65-F5344CB8AC3E}">
        <p14:creationId xmlns:p14="http://schemas.microsoft.com/office/powerpoint/2010/main" val="179809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8BE52-2880-CF44-A192-760FAD4853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5226" y="0"/>
            <a:ext cx="3588774" cy="6190488"/>
          </a:xfrm>
          <a:prstGeom prst="rect">
            <a:avLst/>
          </a:prstGeom>
        </p:spPr>
      </p:pic>
      <p:sp>
        <p:nvSpPr>
          <p:cNvPr id="2" name="Title 1"/>
          <p:cNvSpPr>
            <a:spLocks noGrp="1"/>
          </p:cNvSpPr>
          <p:nvPr>
            <p:ph type="title"/>
          </p:nvPr>
        </p:nvSpPr>
        <p:spPr/>
        <p:txBody>
          <a:bodyPr>
            <a:normAutofit fontScale="90000"/>
          </a:bodyPr>
          <a:lstStyle/>
          <a:p>
            <a:r>
              <a:rPr lang="en-US" dirty="0"/>
              <a:t>REQUIREMENTS: infection notification process</a:t>
            </a:r>
          </a:p>
        </p:txBody>
      </p:sp>
      <p:sp>
        <p:nvSpPr>
          <p:cNvPr id="3" name="Content Placeholder 2"/>
          <p:cNvSpPr>
            <a:spLocks noGrp="1"/>
          </p:cNvSpPr>
          <p:nvPr>
            <p:ph idx="1"/>
          </p:nvPr>
        </p:nvSpPr>
        <p:spPr/>
        <p:txBody>
          <a:bodyPr>
            <a:normAutofit fontScale="77500" lnSpcReduction="20000"/>
          </a:bodyPr>
          <a:lstStyle/>
          <a:p>
            <a:r>
              <a:rPr lang="en-US" dirty="0"/>
              <a:t>Employer must establish a process to notify affected employees that they had a work-related contact with an individual who has tested positive for COVID-19.</a:t>
            </a:r>
          </a:p>
          <a:p>
            <a:r>
              <a:rPr lang="en-US" dirty="0"/>
              <a:t>How soon should employees be notified? </a:t>
            </a:r>
          </a:p>
        </p:txBody>
      </p:sp>
    </p:spTree>
    <p:extLst>
      <p:ext uri="{BB962C8B-B14F-4D97-AF65-F5344CB8AC3E}">
        <p14:creationId xmlns:p14="http://schemas.microsoft.com/office/powerpoint/2010/main" val="282505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REQUIREMENTS: TESTING</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a:lnSpc>
                <a:spcPct val="110000"/>
              </a:lnSpc>
              <a:spcBef>
                <a:spcPts val="0"/>
              </a:spcBef>
              <a:spcAft>
                <a:spcPts val="600"/>
              </a:spcAft>
            </a:pPr>
            <a:r>
              <a:rPr lang="en-US" dirty="0"/>
              <a:t>Employer must cooperate by making its employees and appropriate space available at no cost to the workers whenever a local public health agency or OHA indicate that COVID-19 diagnostic testing within the workplace is necessary.</a:t>
            </a:r>
          </a:p>
          <a:p>
            <a:pPr>
              <a:lnSpc>
                <a:spcPct val="110000"/>
              </a:lnSpc>
              <a:spcBef>
                <a:spcPts val="0"/>
              </a:spcBef>
              <a:spcAft>
                <a:spcPts val="600"/>
              </a:spcAft>
            </a:pPr>
            <a:r>
              <a:rPr lang="en-US" dirty="0"/>
              <a:t>If testing is conducted at employer’s own direction, employer is responsible for the costs of testing, employee time, and employee travel.</a:t>
            </a:r>
          </a:p>
          <a:p>
            <a:pPr>
              <a:lnSpc>
                <a:spcPct val="110000"/>
              </a:lnSpc>
              <a:spcBef>
                <a:spcPts val="0"/>
              </a:spcBef>
              <a:spcAft>
                <a:spcPts val="600"/>
              </a:spcAft>
            </a:pPr>
            <a:r>
              <a:rPr lang="en-US" dirty="0"/>
              <a:t>What about testing not at employer’s direction?</a:t>
            </a:r>
          </a:p>
        </p:txBody>
      </p:sp>
    </p:spTree>
    <p:extLst>
      <p:ext uri="{BB962C8B-B14F-4D97-AF65-F5344CB8AC3E}">
        <p14:creationId xmlns:p14="http://schemas.microsoft.com/office/powerpoint/2010/main" val="148716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REQUIREMENTS: MEDICAL REMOVAL</a:t>
            </a:r>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pPr>
              <a:lnSpc>
                <a:spcPct val="120000"/>
              </a:lnSpc>
              <a:spcBef>
                <a:spcPts val="0"/>
              </a:spcBef>
              <a:spcAft>
                <a:spcPts val="600"/>
              </a:spcAft>
            </a:pPr>
            <a:r>
              <a:rPr lang="en-US" dirty="0"/>
              <a:t>Whenever the OHA, a local public health agency, or a medical provider recommend an employee be restricted from work due to quarantine or isolation for COVID-19, the affected worker must be directed to isolate at home and away from other non-quarantined individuals.</a:t>
            </a:r>
          </a:p>
          <a:p>
            <a:pPr>
              <a:lnSpc>
                <a:spcPct val="120000"/>
              </a:lnSpc>
              <a:spcBef>
                <a:spcPts val="0"/>
              </a:spcBef>
              <a:spcAft>
                <a:spcPts val="600"/>
              </a:spcAft>
            </a:pPr>
            <a:r>
              <a:rPr lang="en-US" dirty="0"/>
              <a:t>Are you required to allow quarantined employee to work from home?</a:t>
            </a:r>
          </a:p>
          <a:p>
            <a:pPr>
              <a:lnSpc>
                <a:spcPct val="120000"/>
              </a:lnSpc>
              <a:spcBef>
                <a:spcPts val="0"/>
              </a:spcBef>
              <a:spcAft>
                <a:spcPts val="600"/>
              </a:spcAft>
            </a:pPr>
            <a:r>
              <a:rPr lang="en-US" dirty="0"/>
              <a:t>Are employers required to hold the job for the person who needed to quarantine?</a:t>
            </a:r>
          </a:p>
          <a:p>
            <a:pPr>
              <a:lnSpc>
                <a:spcPct val="120000"/>
              </a:lnSpc>
              <a:spcBef>
                <a:spcPts val="0"/>
              </a:spcBef>
              <a:spcAft>
                <a:spcPts val="600"/>
              </a:spcAft>
            </a:pPr>
            <a:r>
              <a:rPr lang="en-US" dirty="0"/>
              <a:t>How do you decide whether to allow a person to return to work? Is a negative test required?</a:t>
            </a:r>
          </a:p>
          <a:p>
            <a:pPr>
              <a:lnSpc>
                <a:spcPct val="120000"/>
              </a:lnSpc>
              <a:spcBef>
                <a:spcPts val="0"/>
              </a:spcBef>
              <a:spcAft>
                <a:spcPts val="600"/>
              </a:spcAft>
            </a:pPr>
            <a:r>
              <a:rPr lang="en-US" dirty="0"/>
              <a:t>When should a  COVID-19 event be recorded on the OSHA 300 log?</a:t>
            </a:r>
          </a:p>
        </p:txBody>
      </p:sp>
    </p:spTree>
    <p:extLst>
      <p:ext uri="{BB962C8B-B14F-4D97-AF65-F5344CB8AC3E}">
        <p14:creationId xmlns:p14="http://schemas.microsoft.com/office/powerpoint/2010/main" val="51145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New CDC Close contact Definition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14190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definition of close contact</a:t>
            </a:r>
          </a:p>
        </p:txBody>
      </p:sp>
      <p:sp>
        <p:nvSpPr>
          <p:cNvPr id="3" name="Content Placeholder 2"/>
          <p:cNvSpPr>
            <a:spLocks noGrp="1"/>
          </p:cNvSpPr>
          <p:nvPr>
            <p:ph idx="1"/>
          </p:nvPr>
        </p:nvSpPr>
        <p:spPr/>
        <p:txBody>
          <a:bodyPr/>
          <a:lstStyle/>
          <a:p>
            <a:pPr marL="0" indent="0">
              <a:buNone/>
            </a:pPr>
            <a:r>
              <a:rPr lang="en-US" dirty="0"/>
              <a:t>“Someone who was within 6 feet of an infected person for a cumulative total of 15 minutes or more over a </a:t>
            </a:r>
            <a:r>
              <a:rPr lang="en-US"/>
              <a:t>24-hour period </a:t>
            </a:r>
            <a:r>
              <a:rPr lang="en-US" dirty="0"/>
              <a:t>starting from 2 days before illness onset (or, for asymptomatic patients, 2 days prior to test specimen collection) until the time the patient is isolated.”</a:t>
            </a:r>
          </a:p>
        </p:txBody>
      </p:sp>
    </p:spTree>
    <p:extLst>
      <p:ext uri="{BB962C8B-B14F-4D97-AF65-F5344CB8AC3E}">
        <p14:creationId xmlns:p14="http://schemas.microsoft.com/office/powerpoint/2010/main" val="127096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exposure</a:t>
            </a:r>
          </a:p>
        </p:txBody>
      </p:sp>
      <p:sp>
        <p:nvSpPr>
          <p:cNvPr id="3" name="Content Placeholder 2"/>
          <p:cNvSpPr>
            <a:spLocks noGrp="1"/>
          </p:cNvSpPr>
          <p:nvPr>
            <p:ph idx="1"/>
          </p:nvPr>
        </p:nvSpPr>
        <p:spPr>
          <a:xfrm>
            <a:off x="457200" y="1417638"/>
            <a:ext cx="4497572" cy="4708525"/>
          </a:xfrm>
        </p:spPr>
        <p:txBody>
          <a:bodyPr>
            <a:noAutofit/>
          </a:bodyPr>
          <a:lstStyle/>
          <a:p>
            <a:r>
              <a:rPr lang="en-US" dirty="0"/>
              <a:t>The CDC and </a:t>
            </a:r>
            <a:r>
              <a:rPr lang="en-US"/>
              <a:t>Oregon look </a:t>
            </a:r>
            <a:r>
              <a:rPr lang="en-US" dirty="0"/>
              <a:t>at “individual exposures” added together over a 24-hour period.</a:t>
            </a:r>
          </a:p>
          <a:p>
            <a:r>
              <a:rPr lang="en-US" dirty="0"/>
              <a:t>For example three 5-minute exposures over a total of 15 minutes</a:t>
            </a:r>
          </a:p>
          <a:p>
            <a:endParaRPr lang="en-US" dirty="0"/>
          </a:p>
        </p:txBody>
      </p:sp>
      <p:pic>
        <p:nvPicPr>
          <p:cNvPr id="4" name="Picture 3" descr="Masque naturel : le guide pour une bonne mine absolue en 15 minutes [tuto beaut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382" y="1690577"/>
            <a:ext cx="3662915" cy="3689498"/>
          </a:xfrm>
          <a:prstGeom prst="rect">
            <a:avLst/>
          </a:prstGeom>
        </p:spPr>
      </p:pic>
    </p:spTree>
    <p:extLst>
      <p:ext uri="{BB962C8B-B14F-4D97-AF65-F5344CB8AC3E}">
        <p14:creationId xmlns:p14="http://schemas.microsoft.com/office/powerpoint/2010/main" val="410411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5954D3-8D44-2E41-BB1C-B6376A11CB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4251465" y="1298945"/>
            <a:ext cx="6191477" cy="3593592"/>
          </a:xfrm>
          <a:prstGeom prst="rect">
            <a:avLst/>
          </a:prstGeom>
        </p:spPr>
      </p:pic>
      <p:sp>
        <p:nvSpPr>
          <p:cNvPr id="2" name="Title 1"/>
          <p:cNvSpPr>
            <a:spLocks noGrp="1"/>
          </p:cNvSpPr>
          <p:nvPr>
            <p:ph type="title"/>
          </p:nvPr>
        </p:nvSpPr>
        <p:spPr/>
        <p:txBody>
          <a:bodyPr>
            <a:normAutofit fontScale="90000"/>
          </a:bodyPr>
          <a:lstStyle/>
          <a:p>
            <a:r>
              <a:rPr lang="en-US" dirty="0"/>
              <a:t>HOW DID WE GET HERE AND WHERE ARE WE GOING?</a:t>
            </a:r>
          </a:p>
        </p:txBody>
      </p:sp>
      <p:sp>
        <p:nvSpPr>
          <p:cNvPr id="3" name="Content Placeholder 2"/>
          <p:cNvSpPr>
            <a:spLocks noGrp="1"/>
          </p:cNvSpPr>
          <p:nvPr>
            <p:ph idx="1"/>
          </p:nvPr>
        </p:nvSpPr>
        <p:spPr>
          <a:xfrm>
            <a:off x="457200" y="1600201"/>
            <a:ext cx="4768056" cy="3996368"/>
          </a:xfrm>
        </p:spPr>
        <p:txBody>
          <a:bodyPr>
            <a:normAutofit fontScale="92500"/>
          </a:bodyPr>
          <a:lstStyle/>
          <a:p>
            <a:pPr>
              <a:lnSpc>
                <a:spcPct val="110000"/>
              </a:lnSpc>
            </a:pPr>
            <a:r>
              <a:rPr lang="en-US" sz="2000" dirty="0"/>
              <a:t>Federal OSHA Guidance</a:t>
            </a:r>
          </a:p>
          <a:p>
            <a:pPr>
              <a:lnSpc>
                <a:spcPct val="110000"/>
              </a:lnSpc>
            </a:pPr>
            <a:r>
              <a:rPr lang="en-US" sz="2000" dirty="0"/>
              <a:t>Enforcement under General Duty Clause</a:t>
            </a:r>
          </a:p>
          <a:p>
            <a:pPr>
              <a:lnSpc>
                <a:spcPct val="110000"/>
              </a:lnSpc>
            </a:pPr>
            <a:r>
              <a:rPr lang="en-US" sz="2000" dirty="0"/>
              <a:t>Complaints (by Oct. 12, 2020, Oregon OSHA received 11,000 complaints related to COVID-19)</a:t>
            </a:r>
          </a:p>
          <a:p>
            <a:pPr>
              <a:lnSpc>
                <a:spcPct val="110000"/>
              </a:lnSpc>
            </a:pPr>
            <a:r>
              <a:rPr lang="en-US" sz="2000" dirty="0"/>
              <a:t>Four drafts of the Temporary Standards</a:t>
            </a:r>
          </a:p>
          <a:p>
            <a:pPr>
              <a:lnSpc>
                <a:spcPct val="110000"/>
              </a:lnSpc>
            </a:pPr>
            <a:r>
              <a:rPr lang="en-US" sz="2000" dirty="0"/>
              <a:t>Temporary Standards Adopted—in effect for 180 days</a:t>
            </a:r>
          </a:p>
          <a:p>
            <a:pPr>
              <a:lnSpc>
                <a:spcPct val="110000"/>
              </a:lnSpc>
            </a:pPr>
            <a:r>
              <a:rPr lang="en-US" sz="2000" dirty="0"/>
              <a:t>Oregon OSHA has begun working on permanent infectious disease rules</a:t>
            </a:r>
          </a:p>
        </p:txBody>
      </p:sp>
      <p:pic>
        <p:nvPicPr>
          <p:cNvPr id="1032" name="Picture 8" descr="National Safety Stand Down - Prevent Falls in Construction | Occupational  Safety and Health Administration">
            <a:extLst>
              <a:ext uri="{FF2B5EF4-FFF2-40B4-BE49-F238E27FC236}">
                <a16:creationId xmlns:a16="http://schemas.microsoft.com/office/drawing/2014/main" id="{BA5A0DC3-383A-1C4A-8CB4-32B5442681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8939" y="1099240"/>
            <a:ext cx="3073706" cy="53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0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infrastructure exceptions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329320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Quarantine Requirements</a:t>
            </a:r>
          </a:p>
        </p:txBody>
      </p:sp>
      <p:sp>
        <p:nvSpPr>
          <p:cNvPr id="3" name="Content Placeholder 2"/>
          <p:cNvSpPr>
            <a:spLocks noGrp="1"/>
          </p:cNvSpPr>
          <p:nvPr>
            <p:ph idx="1"/>
          </p:nvPr>
        </p:nvSpPr>
        <p:spPr/>
        <p:txBody>
          <a:bodyPr>
            <a:normAutofit fontScale="92500" lnSpcReduction="20000"/>
          </a:bodyPr>
          <a:lstStyle/>
          <a:p>
            <a:r>
              <a:rPr lang="en-US" dirty="0"/>
              <a:t>Critical infrastructure workers may be permitted to continue work following potential exposure to COVID-19, provided they remain asymptomatic and additional precautions are implemented to protect them and the community. </a:t>
            </a:r>
          </a:p>
          <a:p>
            <a:r>
              <a:rPr lang="en-US" dirty="0"/>
              <a:t>A potential exposure means being a household contact or having close contact within 6 feet of an individual with confirmed or suspected COVID-19 for a period of 48 hours before the individual became symptomatic. </a:t>
            </a:r>
          </a:p>
        </p:txBody>
      </p:sp>
    </p:spTree>
    <p:extLst>
      <p:ext uri="{BB962C8B-B14F-4D97-AF65-F5344CB8AC3E}">
        <p14:creationId xmlns:p14="http://schemas.microsoft.com/office/powerpoint/2010/main" val="248893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Rolando Condensed"/>
                <a:cs typeface="Pontano Sans"/>
              </a:rPr>
              <a:t>Precautions are not new</a:t>
            </a:r>
            <a:endParaRPr lang="en-US" dirty="0"/>
          </a:p>
        </p:txBody>
      </p:sp>
      <p:sp>
        <p:nvSpPr>
          <p:cNvPr id="4" name="Content Placeholder 3"/>
          <p:cNvSpPr>
            <a:spLocks noGrp="1"/>
          </p:cNvSpPr>
          <p:nvPr>
            <p:ph idx="1"/>
          </p:nvPr>
        </p:nvSpPr>
        <p:spPr>
          <a:xfrm>
            <a:off x="776177" y="1226252"/>
            <a:ext cx="7772399" cy="2314389"/>
          </a:xfrm>
        </p:spPr>
        <p:txBody>
          <a:bodyPr/>
          <a:lstStyle/>
          <a:p>
            <a:r>
              <a:rPr lang="en-US" dirty="0"/>
              <a:t>Prescreen – monitor temps</a:t>
            </a:r>
          </a:p>
          <a:p>
            <a:r>
              <a:rPr lang="en-US" dirty="0"/>
              <a:t>Regular self monitoring</a:t>
            </a:r>
          </a:p>
          <a:p>
            <a:r>
              <a:rPr lang="en-US" dirty="0"/>
              <a:t>Wear a mask</a:t>
            </a:r>
          </a:p>
          <a:p>
            <a:r>
              <a:rPr lang="en-US" dirty="0"/>
              <a:t>Social distance</a:t>
            </a:r>
          </a:p>
          <a:p>
            <a:r>
              <a:rPr lang="en-US" dirty="0"/>
              <a:t>Sanitize</a:t>
            </a:r>
          </a:p>
        </p:txBody>
      </p:sp>
      <p:pic>
        <p:nvPicPr>
          <p:cNvPr id="7" name="Picture 2" descr="Hillsborough County - Social Distancing Vital to Preventing Spread ...">
            <a:extLst>
              <a:ext uri="{FF2B5EF4-FFF2-40B4-BE49-F238E27FC236}">
                <a16:creationId xmlns:a16="http://schemas.microsoft.com/office/drawing/2014/main" id="{ADF16B00-2BB7-46AC-86FF-F7D24D4C4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540" y="3859618"/>
            <a:ext cx="6613451" cy="232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6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BCAE3F-7E9E-0049-A636-A695A8C319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2791100"/>
          </a:xfrm>
          <a:prstGeom prst="rect">
            <a:avLst/>
          </a:prstGeom>
        </p:spPr>
      </p:pic>
      <p:sp>
        <p:nvSpPr>
          <p:cNvPr id="8" name="Rectangle 7"/>
          <p:cNvSpPr/>
          <p:nvPr/>
        </p:nvSpPr>
        <p:spPr>
          <a:xfrm>
            <a:off x="0" y="2895858"/>
            <a:ext cx="9144000" cy="3247656"/>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05350" y="1378017"/>
            <a:ext cx="3945398" cy="1354217"/>
          </a:xfrm>
          <a:prstGeom prst="rect">
            <a:avLst/>
          </a:prstGeom>
          <a:noFill/>
        </p:spPr>
        <p:txBody>
          <a:bodyPr wrap="square" rtlCol="0">
            <a:spAutoFit/>
          </a:bodyPr>
          <a:lstStyle/>
          <a:p>
            <a:r>
              <a:rPr lang="en-US" sz="3200" dirty="0">
                <a:solidFill>
                  <a:schemeClr val="bg1"/>
                </a:solidFill>
                <a:latin typeface="Lato Regular"/>
                <a:cs typeface="Lato Regular"/>
              </a:rPr>
              <a:t>Josh Dennis</a:t>
            </a:r>
          </a:p>
          <a:p>
            <a:r>
              <a:rPr lang="en-US" sz="1600" dirty="0">
                <a:solidFill>
                  <a:srgbClr val="8C857C"/>
                </a:solidFill>
                <a:latin typeface="Lato Regular"/>
                <a:cs typeface="Lato Regular"/>
              </a:rPr>
              <a:t>Associate </a:t>
            </a:r>
          </a:p>
          <a:p>
            <a:r>
              <a:rPr lang="en-US" sz="1600" dirty="0">
                <a:solidFill>
                  <a:schemeClr val="bg1">
                    <a:lumMod val="75000"/>
                  </a:schemeClr>
                </a:solidFill>
                <a:latin typeface="Lato Regular"/>
                <a:cs typeface="Lato Regular"/>
              </a:rPr>
              <a:t>503-796-2985‎ Direct </a:t>
            </a:r>
          </a:p>
          <a:p>
            <a:r>
              <a:rPr lang="en-US" sz="1600" dirty="0">
                <a:solidFill>
                  <a:schemeClr val="bg1">
                    <a:lumMod val="75000"/>
                  </a:schemeClr>
                </a:solidFill>
                <a:latin typeface="Lato Regular"/>
                <a:cs typeface="Lato Regular"/>
              </a:rPr>
              <a:t>jdennis@schwabe.com</a:t>
            </a:r>
          </a:p>
        </p:txBody>
      </p:sp>
      <p:sp>
        <p:nvSpPr>
          <p:cNvPr id="9" name="TextBox 8"/>
          <p:cNvSpPr txBox="1"/>
          <p:nvPr/>
        </p:nvSpPr>
        <p:spPr>
          <a:xfrm>
            <a:off x="5864052" y="1378017"/>
            <a:ext cx="2945536" cy="738664"/>
          </a:xfrm>
          <a:prstGeom prst="rect">
            <a:avLst/>
          </a:prstGeom>
          <a:noFill/>
        </p:spPr>
        <p:txBody>
          <a:bodyPr wrap="square" rtlCol="0">
            <a:spAutoFit/>
          </a:bodyPr>
          <a:lstStyle/>
          <a:p>
            <a:r>
              <a:rPr lang="en-US" sz="1400" dirty="0">
                <a:solidFill>
                  <a:srgbClr val="BFBFBF"/>
                </a:solidFill>
                <a:latin typeface="Lato Regular"/>
                <a:cs typeface="Lato Regular"/>
              </a:rPr>
              <a:t> “I Understanding your client’s business is key to being an ‎effective advocate.‎”</a:t>
            </a:r>
            <a:endParaRPr lang="en-US" sz="2000" dirty="0">
              <a:solidFill>
                <a:srgbClr val="BFBFBF"/>
              </a:solidFill>
              <a:latin typeface="Lato Regular"/>
              <a:cs typeface="Lato Regular"/>
            </a:endParaRPr>
          </a:p>
        </p:txBody>
      </p:sp>
      <p:sp>
        <p:nvSpPr>
          <p:cNvPr id="11" name="TextBox 10"/>
          <p:cNvSpPr txBox="1"/>
          <p:nvPr/>
        </p:nvSpPr>
        <p:spPr>
          <a:xfrm>
            <a:off x="405345" y="3382074"/>
            <a:ext cx="5248203" cy="2062103"/>
          </a:xfrm>
          <a:prstGeom prst="rect">
            <a:avLst/>
          </a:prstGeom>
          <a:noFill/>
        </p:spPr>
        <p:txBody>
          <a:bodyPr wrap="square" rtlCol="0">
            <a:spAutoFit/>
          </a:bodyPr>
          <a:lstStyle/>
          <a:p>
            <a:r>
              <a:rPr lang="en-US" sz="1600" dirty="0">
                <a:solidFill>
                  <a:schemeClr val="bg1"/>
                </a:solidFill>
                <a:latin typeface="Lato Regular"/>
                <a:cs typeface="Lato Regular"/>
              </a:rPr>
              <a:t>Josh Dennis advises construction companies of all sizes through the many stages of the litigation process. Josh also has extensive experience representing employers through inspections and litigation arising out of state and federal OSHA enforcement actions. Josh takes pride in his ability to add value to his clients’ businesses by seeking out creative and cost-effective solutions to otherwise complex problems.</a:t>
            </a:r>
            <a:endParaRPr lang="en-US" sz="1400" dirty="0"/>
          </a:p>
        </p:txBody>
      </p:sp>
      <p:sp>
        <p:nvSpPr>
          <p:cNvPr id="12" name="TextBox 11"/>
          <p:cNvSpPr txBox="1"/>
          <p:nvPr/>
        </p:nvSpPr>
        <p:spPr>
          <a:xfrm>
            <a:off x="5864051" y="3147823"/>
            <a:ext cx="4931747" cy="379591"/>
          </a:xfrm>
          <a:prstGeom prst="rect">
            <a:avLst/>
          </a:prstGeom>
          <a:noFill/>
        </p:spPr>
        <p:txBody>
          <a:bodyPr wrap="square" rtlCol="0">
            <a:spAutoFit/>
          </a:bodyPr>
          <a:lstStyle/>
          <a:p>
            <a:r>
              <a:rPr lang="en-US" sz="2800" cap="all" baseline="30000" dirty="0">
                <a:solidFill>
                  <a:srgbClr val="9DC858"/>
                </a:solidFill>
                <a:latin typeface="Lato Black"/>
                <a:cs typeface="Lato Black"/>
              </a:rPr>
              <a:t>industry focus</a:t>
            </a:r>
            <a:endParaRPr lang="en-US" cap="all" dirty="0">
              <a:solidFill>
                <a:srgbClr val="9DC858"/>
              </a:solidFill>
              <a:latin typeface="Lato Black"/>
              <a:cs typeface="Lato Black"/>
            </a:endParaRPr>
          </a:p>
        </p:txBody>
      </p:sp>
      <p:sp>
        <p:nvSpPr>
          <p:cNvPr id="13" name="TextBox 12"/>
          <p:cNvSpPr txBox="1"/>
          <p:nvPr/>
        </p:nvSpPr>
        <p:spPr>
          <a:xfrm>
            <a:off x="5864050" y="3471119"/>
            <a:ext cx="4931747" cy="400110"/>
          </a:xfrm>
          <a:prstGeom prst="rect">
            <a:avLst/>
          </a:prstGeom>
          <a:noFill/>
        </p:spPr>
        <p:txBody>
          <a:bodyPr wrap="square" rtlCol="0">
            <a:spAutoFit/>
          </a:bodyPr>
          <a:lstStyle/>
          <a:p>
            <a:r>
              <a:rPr lang="en-US" sz="2000" dirty="0"/>
              <a:t>Real Estate &amp; Construction</a:t>
            </a:r>
          </a:p>
        </p:txBody>
      </p:sp>
    </p:spTree>
    <p:extLst>
      <p:ext uri="{BB962C8B-B14F-4D97-AF65-F5344CB8AC3E}">
        <p14:creationId xmlns:p14="http://schemas.microsoft.com/office/powerpoint/2010/main" val="228383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a:extLst>
              <a:ext uri="{FF2B5EF4-FFF2-40B4-BE49-F238E27FC236}">
                <a16:creationId xmlns:a16="http://schemas.microsoft.com/office/drawing/2014/main" id="{7BCAC57C-A86C-A440-B091-1245831B8D8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29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B007233-CA54-7944-B241-7FFBA4706463}"/>
              </a:ext>
            </a:extLst>
          </p:cNvPr>
          <p:cNvSpPr/>
          <p:nvPr/>
        </p:nvSpPr>
        <p:spPr>
          <a:xfrm>
            <a:off x="0" y="3028951"/>
            <a:ext cx="9144000" cy="2971799"/>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TextBox 6">
            <a:extLst>
              <a:ext uri="{FF2B5EF4-FFF2-40B4-BE49-F238E27FC236}">
                <a16:creationId xmlns:a16="http://schemas.microsoft.com/office/drawing/2014/main" id="{8E5ADB17-182B-5643-9BFE-48D88096C921}"/>
              </a:ext>
            </a:extLst>
          </p:cNvPr>
          <p:cNvSpPr txBox="1"/>
          <p:nvPr/>
        </p:nvSpPr>
        <p:spPr>
          <a:xfrm>
            <a:off x="532570" y="1813322"/>
            <a:ext cx="2959894" cy="1015663"/>
          </a:xfrm>
          <a:prstGeom prst="rect">
            <a:avLst/>
          </a:prstGeom>
          <a:noFill/>
        </p:spPr>
        <p:txBody>
          <a:bodyPr wrap="square">
            <a:spAutoFit/>
          </a:bodyPr>
          <a:lstStyle/>
          <a:p>
            <a:pPr>
              <a:defRPr/>
            </a:pPr>
            <a:r>
              <a:rPr lang="en-US" sz="2400" dirty="0">
                <a:solidFill>
                  <a:schemeClr val="bg1"/>
                </a:solidFill>
                <a:latin typeface="Lato Regular"/>
                <a:cs typeface="Lato Regular"/>
              </a:rPr>
              <a:t>Jean Back</a:t>
            </a:r>
          </a:p>
          <a:p>
            <a:pPr>
              <a:defRPr/>
            </a:pPr>
            <a:r>
              <a:rPr lang="en-US" sz="1200" dirty="0">
                <a:solidFill>
                  <a:schemeClr val="bg1">
                    <a:lumMod val="85000"/>
                  </a:schemeClr>
                </a:solidFill>
                <a:latin typeface="Lato Regular"/>
                <a:cs typeface="Lato Regular"/>
              </a:rPr>
              <a:t>Shareholder</a:t>
            </a:r>
          </a:p>
          <a:p>
            <a:pPr>
              <a:defRPr/>
            </a:pPr>
            <a:r>
              <a:rPr lang="en-US" sz="1200" dirty="0">
                <a:solidFill>
                  <a:schemeClr val="bg1">
                    <a:lumMod val="75000"/>
                  </a:schemeClr>
                </a:solidFill>
                <a:latin typeface="Lato Regular"/>
                <a:cs typeface="Lato Regular"/>
              </a:rPr>
              <a:t>503-796-2960 Direct</a:t>
            </a:r>
          </a:p>
          <a:p>
            <a:pPr>
              <a:defRPr/>
            </a:pPr>
            <a:r>
              <a:rPr lang="en-US" sz="1200" dirty="0">
                <a:solidFill>
                  <a:schemeClr val="bg1">
                    <a:lumMod val="75000"/>
                  </a:schemeClr>
                </a:solidFill>
                <a:latin typeface="Lato Regular"/>
                <a:cs typeface="Lato Regular"/>
              </a:rPr>
              <a:t>Jback@schwabe.com</a:t>
            </a:r>
          </a:p>
        </p:txBody>
      </p:sp>
      <p:sp>
        <p:nvSpPr>
          <p:cNvPr id="78852" name="TextBox 8">
            <a:extLst>
              <a:ext uri="{FF2B5EF4-FFF2-40B4-BE49-F238E27FC236}">
                <a16:creationId xmlns:a16="http://schemas.microsoft.com/office/drawing/2014/main" id="{F4981433-77A1-3E49-B567-28B04BA74779}"/>
              </a:ext>
            </a:extLst>
          </p:cNvPr>
          <p:cNvSpPr txBox="1">
            <a:spLocks noChangeArrowheads="1"/>
          </p:cNvSpPr>
          <p:nvPr/>
        </p:nvSpPr>
        <p:spPr bwMode="auto">
          <a:xfrm>
            <a:off x="6474132" y="1335871"/>
            <a:ext cx="22086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BFBFBF"/>
                </a:solidFill>
                <a:latin typeface="Lato Regular" panose="020F0502020204030203" pitchFamily="34" charset="0"/>
                <a:ea typeface="Lato Regular" panose="020F0502020204030203" pitchFamily="34" charset="0"/>
                <a:cs typeface="Lato Regular" panose="020F0502020204030203" pitchFamily="34" charset="0"/>
              </a:rPr>
              <a:t> “Not every engagement requires the same solution. Creativity, collaboration, resourcefulness, and excellent listening skills can often lead to unique and successful business solutions.”</a:t>
            </a:r>
          </a:p>
        </p:txBody>
      </p:sp>
      <p:sp>
        <p:nvSpPr>
          <p:cNvPr id="78853" name="TextBox 10">
            <a:extLst>
              <a:ext uri="{FF2B5EF4-FFF2-40B4-BE49-F238E27FC236}">
                <a16:creationId xmlns:a16="http://schemas.microsoft.com/office/drawing/2014/main" id="{7883D801-0606-CE42-936D-947672A55169}"/>
              </a:ext>
            </a:extLst>
          </p:cNvPr>
          <p:cNvSpPr txBox="1">
            <a:spLocks noChangeArrowheads="1"/>
          </p:cNvSpPr>
          <p:nvPr/>
        </p:nvSpPr>
        <p:spPr bwMode="auto">
          <a:xfrm>
            <a:off x="342665" y="3149203"/>
            <a:ext cx="3719382"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Jean Back brings more than 25 years of experience in helping manufacturers and technology-focused employers solve problems to complicated employment scenarios. She has broad expertise in litigation, mediation and settlement of employment and business tort claims. She is fluent in all areas of state and federal employment, wage and hour, discrimination, and leave laws. She is skilled at training managers and employees in employment compliance. </a:t>
            </a:r>
            <a:endParaRPr lang="en-US" altLang="en-US" sz="1350" dirty="0"/>
          </a:p>
        </p:txBody>
      </p:sp>
      <p:sp>
        <p:nvSpPr>
          <p:cNvPr id="12" name="TextBox 11">
            <a:extLst>
              <a:ext uri="{FF2B5EF4-FFF2-40B4-BE49-F238E27FC236}">
                <a16:creationId xmlns:a16="http://schemas.microsoft.com/office/drawing/2014/main" id="{C8EB6D65-EC3B-9D4F-9E22-176A4C974405}"/>
              </a:ext>
            </a:extLst>
          </p:cNvPr>
          <p:cNvSpPr txBox="1"/>
          <p:nvPr/>
        </p:nvSpPr>
        <p:spPr>
          <a:xfrm>
            <a:off x="6213419" y="3098294"/>
            <a:ext cx="3699272" cy="523220"/>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aseline="30000" dirty="0">
                <a:solidFill>
                  <a:srgbClr val="9DC858"/>
                </a:solidFill>
                <a:latin typeface="Lato Black" panose="020F0502020204030203" pitchFamily="34" charset="0"/>
                <a:ea typeface="Lato Black" panose="020F0502020204030203" pitchFamily="34" charset="0"/>
                <a:cs typeface="Lato Black" panose="020F0502020204030203" pitchFamily="34" charset="0"/>
              </a:rPr>
              <a:t>Industry focus</a:t>
            </a:r>
            <a:endParaRPr lang="en-US" altLang="en-US" sz="2800" dirty="0">
              <a:solidFill>
                <a:srgbClr val="9DC858"/>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8855" name="TextBox 12">
            <a:extLst>
              <a:ext uri="{FF2B5EF4-FFF2-40B4-BE49-F238E27FC236}">
                <a16:creationId xmlns:a16="http://schemas.microsoft.com/office/drawing/2014/main" id="{2204024A-FBF8-0C4C-B6A3-8C3B0E86C6CD}"/>
              </a:ext>
            </a:extLst>
          </p:cNvPr>
          <p:cNvSpPr txBox="1">
            <a:spLocks noChangeArrowheads="1"/>
          </p:cNvSpPr>
          <p:nvPr/>
        </p:nvSpPr>
        <p:spPr bwMode="auto">
          <a:xfrm>
            <a:off x="5699051" y="3429519"/>
            <a:ext cx="28998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dirty="0">
                <a:latin typeface="+mn-lt"/>
              </a:rPr>
              <a:t>Manufacturing, </a:t>
            </a:r>
            <a:br>
              <a:rPr lang="en-US" altLang="en-US" sz="2000" dirty="0">
                <a:latin typeface="+mn-lt"/>
              </a:rPr>
            </a:br>
            <a:r>
              <a:rPr lang="en-US" altLang="en-US" sz="2000" dirty="0">
                <a:latin typeface="+mn-lt"/>
              </a:rPr>
              <a:t>Distribution and Retail</a:t>
            </a:r>
          </a:p>
          <a:p>
            <a:pPr>
              <a:buFont typeface="Arial" panose="020B0604020202020204" pitchFamily="34" charset="0"/>
              <a:buChar char="•"/>
            </a:pPr>
            <a:r>
              <a:rPr lang="en-US" altLang="en-US" sz="2000" dirty="0">
                <a:latin typeface="+mn-lt"/>
              </a:rPr>
              <a:t>Technology</a:t>
            </a:r>
          </a:p>
        </p:txBody>
      </p:sp>
      <p:pic>
        <p:nvPicPr>
          <p:cNvPr id="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61229" y="4519000"/>
            <a:ext cx="3237648" cy="1342329"/>
          </a:xfrm>
          <a:ln w="76200">
            <a:solidFill>
              <a:schemeClr val="bg1"/>
            </a:solidFill>
            <a:miter lim="800000"/>
            <a:headEnd/>
            <a:tailEnd/>
          </a:ln>
        </p:spPr>
      </p:pic>
    </p:spTree>
    <p:extLst>
      <p:ext uri="{BB962C8B-B14F-4D97-AF65-F5344CB8AC3E}">
        <p14:creationId xmlns:p14="http://schemas.microsoft.com/office/powerpoint/2010/main" val="80141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A0CA0-435C-A445-A897-253C4DB486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283"/>
            <a:ext cx="3020340" cy="3079864"/>
          </a:xfrm>
          <a:prstGeom prst="rect">
            <a:avLst/>
          </a:prstGeom>
        </p:spPr>
      </p:pic>
      <p:pic>
        <p:nvPicPr>
          <p:cNvPr id="16" name="Picture 15">
            <a:extLst>
              <a:ext uri="{FF2B5EF4-FFF2-40B4-BE49-F238E27FC236}">
                <a16:creationId xmlns:a16="http://schemas.microsoft.com/office/drawing/2014/main" id="{22D42751-F37E-594D-92B4-839B22F7A7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52" y="3149208"/>
            <a:ext cx="3020340" cy="3095355"/>
          </a:xfrm>
          <a:prstGeom prst="rect">
            <a:avLst/>
          </a:prstGeom>
        </p:spPr>
      </p:pic>
      <p:pic>
        <p:nvPicPr>
          <p:cNvPr id="18" name="Picture 17">
            <a:extLst>
              <a:ext uri="{FF2B5EF4-FFF2-40B4-BE49-F238E27FC236}">
                <a16:creationId xmlns:a16="http://schemas.microsoft.com/office/drawing/2014/main" id="{E7B00CF4-E32F-864A-A891-DEC0794055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5601" y="3157095"/>
            <a:ext cx="2984649" cy="3087467"/>
          </a:xfrm>
          <a:prstGeom prst="rect">
            <a:avLst/>
          </a:prstGeom>
        </p:spPr>
      </p:pic>
      <p:pic>
        <p:nvPicPr>
          <p:cNvPr id="20" name="Picture 19">
            <a:extLst>
              <a:ext uri="{FF2B5EF4-FFF2-40B4-BE49-F238E27FC236}">
                <a16:creationId xmlns:a16="http://schemas.microsoft.com/office/drawing/2014/main" id="{F28A73BD-C70E-8343-ACF2-D8E77488A6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57869" y="3157095"/>
            <a:ext cx="2999497" cy="3087467"/>
          </a:xfrm>
          <a:prstGeom prst="rect">
            <a:avLst/>
          </a:prstGeom>
        </p:spPr>
      </p:pic>
      <p:pic>
        <p:nvPicPr>
          <p:cNvPr id="6" name="Picture 5">
            <a:extLst>
              <a:ext uri="{FF2B5EF4-FFF2-40B4-BE49-F238E27FC236}">
                <a16:creationId xmlns:a16="http://schemas.microsoft.com/office/drawing/2014/main" id="{11DCD192-0BD1-7B4A-963D-F0EAC3B4B12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3014" y="-1565"/>
            <a:ext cx="2990488" cy="3081429"/>
          </a:xfrm>
          <a:prstGeom prst="rect">
            <a:avLst/>
          </a:prstGeom>
        </p:spPr>
      </p:pic>
      <p:pic>
        <p:nvPicPr>
          <p:cNvPr id="12" name="Picture 11">
            <a:extLst>
              <a:ext uri="{FF2B5EF4-FFF2-40B4-BE49-F238E27FC236}">
                <a16:creationId xmlns:a16="http://schemas.microsoft.com/office/drawing/2014/main" id="{B66FA64B-2FB2-154B-AAF1-BC3DA263DC3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57869" y="0"/>
            <a:ext cx="2986130" cy="3087750"/>
          </a:xfrm>
          <a:prstGeom prst="rect">
            <a:avLst/>
          </a:prstGeom>
        </p:spPr>
      </p:pic>
      <p:sp>
        <p:nvSpPr>
          <p:cNvPr id="33" name="Rectangle 32">
            <a:extLst>
              <a:ext uri="{FF2B5EF4-FFF2-40B4-BE49-F238E27FC236}">
                <a16:creationId xmlns:a16="http://schemas.microsoft.com/office/drawing/2014/main" id="{0EC0BAF5-8A4F-B643-A024-7FBFB968F202}"/>
              </a:ext>
            </a:extLst>
          </p:cNvPr>
          <p:cNvSpPr/>
          <p:nvPr/>
        </p:nvSpPr>
        <p:spPr>
          <a:xfrm>
            <a:off x="0" y="-2334"/>
            <a:ext cx="3020340" cy="3089316"/>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34" name="Rectangle 33">
            <a:extLst>
              <a:ext uri="{FF2B5EF4-FFF2-40B4-BE49-F238E27FC236}">
                <a16:creationId xmlns:a16="http://schemas.microsoft.com/office/drawing/2014/main" id="{CF8A56FA-A95B-EF4E-AC61-BBFADE387F71}"/>
              </a:ext>
            </a:extLst>
          </p:cNvPr>
          <p:cNvSpPr/>
          <p:nvPr/>
        </p:nvSpPr>
        <p:spPr>
          <a:xfrm>
            <a:off x="3083015" y="-768"/>
            <a:ext cx="2997236" cy="3087750"/>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35" name="Rectangle 34">
            <a:extLst>
              <a:ext uri="{FF2B5EF4-FFF2-40B4-BE49-F238E27FC236}">
                <a16:creationId xmlns:a16="http://schemas.microsoft.com/office/drawing/2014/main" id="{2C41BB6E-C96D-5E4A-AE73-D49C3B4EE6E1}"/>
              </a:ext>
            </a:extLst>
          </p:cNvPr>
          <p:cNvSpPr/>
          <p:nvPr/>
        </p:nvSpPr>
        <p:spPr>
          <a:xfrm>
            <a:off x="6163341" y="-4326"/>
            <a:ext cx="2980658" cy="3091308"/>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36" name="Rectangle 35">
            <a:extLst>
              <a:ext uri="{FF2B5EF4-FFF2-40B4-BE49-F238E27FC236}">
                <a16:creationId xmlns:a16="http://schemas.microsoft.com/office/drawing/2014/main" id="{0B903E1C-6BB8-6245-819C-BDBE4DF2F138}"/>
              </a:ext>
            </a:extLst>
          </p:cNvPr>
          <p:cNvSpPr/>
          <p:nvPr/>
        </p:nvSpPr>
        <p:spPr>
          <a:xfrm>
            <a:off x="3091207" y="3160654"/>
            <a:ext cx="2989044" cy="3083908"/>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38" name="Rectangle 37">
            <a:extLst>
              <a:ext uri="{FF2B5EF4-FFF2-40B4-BE49-F238E27FC236}">
                <a16:creationId xmlns:a16="http://schemas.microsoft.com/office/drawing/2014/main" id="{DAFF896E-ABA5-9E46-8A4F-F9F14C8B884A}"/>
              </a:ext>
            </a:extLst>
          </p:cNvPr>
          <p:cNvSpPr/>
          <p:nvPr/>
        </p:nvSpPr>
        <p:spPr>
          <a:xfrm>
            <a:off x="6157869" y="3156327"/>
            <a:ext cx="2999497" cy="3083908"/>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37" name="Rectangle 36">
            <a:extLst>
              <a:ext uri="{FF2B5EF4-FFF2-40B4-BE49-F238E27FC236}">
                <a16:creationId xmlns:a16="http://schemas.microsoft.com/office/drawing/2014/main" id="{8615E14A-AFEA-F340-97AF-CB8E38E7E451}"/>
              </a:ext>
            </a:extLst>
          </p:cNvPr>
          <p:cNvSpPr/>
          <p:nvPr/>
        </p:nvSpPr>
        <p:spPr>
          <a:xfrm>
            <a:off x="-6752" y="3156327"/>
            <a:ext cx="3020340" cy="3095355"/>
          </a:xfrm>
          <a:prstGeom prst="rect">
            <a:avLst/>
          </a:prstGeom>
          <a:solidFill>
            <a:schemeClr val="tx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Regular"/>
            </a:endParaRPr>
          </a:p>
        </p:txBody>
      </p:sp>
      <p:sp>
        <p:nvSpPr>
          <p:cNvPr id="40" name="TextBox 39">
            <a:extLst>
              <a:ext uri="{FF2B5EF4-FFF2-40B4-BE49-F238E27FC236}">
                <a16:creationId xmlns:a16="http://schemas.microsoft.com/office/drawing/2014/main" id="{20146E6E-BBF8-9E40-9E28-AF9DE5E928D9}"/>
              </a:ext>
            </a:extLst>
          </p:cNvPr>
          <p:cNvSpPr txBox="1"/>
          <p:nvPr/>
        </p:nvSpPr>
        <p:spPr>
          <a:xfrm>
            <a:off x="6526164" y="4329678"/>
            <a:ext cx="2218877"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Transportation,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Ports &amp; Maritime</a:t>
            </a:r>
          </a:p>
        </p:txBody>
      </p:sp>
      <p:sp>
        <p:nvSpPr>
          <p:cNvPr id="41" name="TextBox 40">
            <a:extLst>
              <a:ext uri="{FF2B5EF4-FFF2-40B4-BE49-F238E27FC236}">
                <a16:creationId xmlns:a16="http://schemas.microsoft.com/office/drawing/2014/main" id="{01BB2A7F-4878-FF45-B292-59F15C01C342}"/>
              </a:ext>
            </a:extLst>
          </p:cNvPr>
          <p:cNvSpPr txBox="1"/>
          <p:nvPr/>
        </p:nvSpPr>
        <p:spPr>
          <a:xfrm>
            <a:off x="6616738" y="1173105"/>
            <a:ext cx="2037738"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Real Estate</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&amp; Construction</a:t>
            </a:r>
          </a:p>
        </p:txBody>
      </p:sp>
      <p:sp>
        <p:nvSpPr>
          <p:cNvPr id="42" name="TextBox 41">
            <a:extLst>
              <a:ext uri="{FF2B5EF4-FFF2-40B4-BE49-F238E27FC236}">
                <a16:creationId xmlns:a16="http://schemas.microsoft.com/office/drawing/2014/main" id="{50B571D2-A165-9540-9D0A-45D61E3B4A3D}"/>
              </a:ext>
            </a:extLst>
          </p:cNvPr>
          <p:cNvSpPr txBox="1"/>
          <p:nvPr/>
        </p:nvSpPr>
        <p:spPr>
          <a:xfrm>
            <a:off x="580177" y="1326993"/>
            <a:ext cx="1822936"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Healthcare &amp;</a:t>
            </a:r>
          </a:p>
          <a:p>
            <a:pPr algn="ctr"/>
            <a:r>
              <a:rPr lang="en-US" sz="2000" b="1" dirty="0">
                <a:solidFill>
                  <a:schemeClr val="bg1"/>
                </a:solidFill>
                <a:latin typeface="Arial" panose="020B0604020202020204" pitchFamily="34" charset="0"/>
                <a:cs typeface="Arial" panose="020B0604020202020204" pitchFamily="34" charset="0"/>
              </a:rPr>
              <a:t>Life Sciences</a:t>
            </a:r>
          </a:p>
        </p:txBody>
      </p:sp>
      <p:sp>
        <p:nvSpPr>
          <p:cNvPr id="44" name="TextBox 43">
            <a:extLst>
              <a:ext uri="{FF2B5EF4-FFF2-40B4-BE49-F238E27FC236}">
                <a16:creationId xmlns:a16="http://schemas.microsoft.com/office/drawing/2014/main" id="{4D9C125E-EA39-6342-9937-08AD19A04048}"/>
              </a:ext>
            </a:extLst>
          </p:cNvPr>
          <p:cNvSpPr txBox="1"/>
          <p:nvPr/>
        </p:nvSpPr>
        <p:spPr>
          <a:xfrm>
            <a:off x="3578331" y="4250483"/>
            <a:ext cx="2035481" cy="1015663"/>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Manufacturing,</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Distribution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&amp; Retail</a:t>
            </a:r>
          </a:p>
        </p:txBody>
      </p:sp>
      <p:sp>
        <p:nvSpPr>
          <p:cNvPr id="46" name="TextBox 45">
            <a:extLst>
              <a:ext uri="{FF2B5EF4-FFF2-40B4-BE49-F238E27FC236}">
                <a16:creationId xmlns:a16="http://schemas.microsoft.com/office/drawing/2014/main" id="{B9E237D7-A991-8544-ADD5-9B3C9122FE24}"/>
              </a:ext>
            </a:extLst>
          </p:cNvPr>
          <p:cNvSpPr txBox="1"/>
          <p:nvPr/>
        </p:nvSpPr>
        <p:spPr>
          <a:xfrm>
            <a:off x="3847309" y="1173105"/>
            <a:ext cx="1497526"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Natural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Resources</a:t>
            </a:r>
          </a:p>
        </p:txBody>
      </p:sp>
      <p:sp>
        <p:nvSpPr>
          <p:cNvPr id="49" name="TextBox 48">
            <a:extLst>
              <a:ext uri="{FF2B5EF4-FFF2-40B4-BE49-F238E27FC236}">
                <a16:creationId xmlns:a16="http://schemas.microsoft.com/office/drawing/2014/main" id="{F3BD016B-758B-354B-88BB-B1BA08DA4605}"/>
              </a:ext>
            </a:extLst>
          </p:cNvPr>
          <p:cNvSpPr txBox="1"/>
          <p:nvPr/>
        </p:nvSpPr>
        <p:spPr>
          <a:xfrm>
            <a:off x="700381" y="4558259"/>
            <a:ext cx="1595204"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Technology</a:t>
            </a:r>
          </a:p>
        </p:txBody>
      </p:sp>
    </p:spTree>
    <p:extLst>
      <p:ext uri="{BB962C8B-B14F-4D97-AF65-F5344CB8AC3E}">
        <p14:creationId xmlns:p14="http://schemas.microsoft.com/office/powerpoint/2010/main" val="195197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F095EE-15BB-7A42-99E5-E0F0EB6C95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1484" y="0"/>
            <a:ext cx="3602516" cy="6190488"/>
          </a:xfrm>
          <a:prstGeom prst="rect">
            <a:avLst/>
          </a:prstGeom>
        </p:spPr>
      </p:pic>
      <p:sp>
        <p:nvSpPr>
          <p:cNvPr id="2" name="Title 1"/>
          <p:cNvSpPr>
            <a:spLocks noGrp="1"/>
          </p:cNvSpPr>
          <p:nvPr>
            <p:ph type="title"/>
          </p:nvPr>
        </p:nvSpPr>
        <p:spPr>
          <a:xfrm>
            <a:off x="457200" y="274638"/>
            <a:ext cx="4800600" cy="1143000"/>
          </a:xfrm>
        </p:spPr>
        <p:txBody>
          <a:bodyPr/>
          <a:lstStyle/>
          <a:p>
            <a:r>
              <a:rPr lang="en-US" dirty="0"/>
              <a:t>WhoM do these rules apply to?	</a:t>
            </a:r>
          </a:p>
        </p:txBody>
      </p:sp>
      <p:sp>
        <p:nvSpPr>
          <p:cNvPr id="3" name="Content Placeholder 2"/>
          <p:cNvSpPr>
            <a:spLocks noGrp="1"/>
          </p:cNvSpPr>
          <p:nvPr>
            <p:ph idx="1"/>
          </p:nvPr>
        </p:nvSpPr>
        <p:spPr>
          <a:xfrm>
            <a:off x="457200" y="1600201"/>
            <a:ext cx="4768056" cy="1828800"/>
          </a:xfrm>
        </p:spPr>
        <p:txBody>
          <a:bodyPr>
            <a:normAutofit fontScale="85000" lnSpcReduction="10000"/>
          </a:bodyPr>
          <a:lstStyle/>
          <a:p>
            <a:r>
              <a:rPr lang="en-US" dirty="0"/>
              <a:t>Everybody (in Oregon)!</a:t>
            </a:r>
          </a:p>
          <a:p>
            <a:r>
              <a:rPr lang="en-US" dirty="0"/>
              <a:t>“All workplaces and workers subject to Oregon OSHA’s jurisdiction”</a:t>
            </a:r>
          </a:p>
          <a:p>
            <a:r>
              <a:rPr lang="en-US" dirty="0"/>
              <a:t>Am I covered by Oregon OSHA’s jurisdiction?</a:t>
            </a:r>
          </a:p>
          <a:p>
            <a:endParaRPr lang="en-US" dirty="0"/>
          </a:p>
        </p:txBody>
      </p:sp>
    </p:spTree>
    <p:extLst>
      <p:ext uri="{BB962C8B-B14F-4D97-AF65-F5344CB8AC3E}">
        <p14:creationId xmlns:p14="http://schemas.microsoft.com/office/powerpoint/2010/main" val="140672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2336E9-73FC-7B48-B33E-AF49C1885C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5393" y="0"/>
            <a:ext cx="3598607" cy="6190488"/>
          </a:xfrm>
          <a:prstGeom prst="rect">
            <a:avLst/>
          </a:prstGeom>
        </p:spPr>
      </p:pic>
      <p:sp>
        <p:nvSpPr>
          <p:cNvPr id="2" name="Title 1"/>
          <p:cNvSpPr>
            <a:spLocks noGrp="1"/>
          </p:cNvSpPr>
          <p:nvPr>
            <p:ph type="title"/>
          </p:nvPr>
        </p:nvSpPr>
        <p:spPr/>
        <p:txBody>
          <a:bodyPr/>
          <a:lstStyle/>
          <a:p>
            <a:r>
              <a:rPr lang="en-US" dirty="0"/>
              <a:t>Which rules apply to my company?</a:t>
            </a:r>
          </a:p>
        </p:txBody>
      </p:sp>
      <p:sp>
        <p:nvSpPr>
          <p:cNvPr id="3" name="Content Placeholder 2"/>
          <p:cNvSpPr>
            <a:spLocks noGrp="1"/>
          </p:cNvSpPr>
          <p:nvPr>
            <p:ph idx="1"/>
          </p:nvPr>
        </p:nvSpPr>
        <p:spPr>
          <a:xfrm>
            <a:off x="457200" y="1600201"/>
            <a:ext cx="4768056" cy="3420686"/>
          </a:xfrm>
        </p:spPr>
        <p:txBody>
          <a:bodyPr>
            <a:normAutofit/>
          </a:bodyPr>
          <a:lstStyle/>
          <a:p>
            <a:pPr marL="0" indent="0">
              <a:buNone/>
            </a:pPr>
            <a:r>
              <a:rPr lang="en-US" dirty="0"/>
              <a:t>Broken down into two sections:</a:t>
            </a:r>
          </a:p>
          <a:p>
            <a:pPr marL="457200" indent="-457200">
              <a:buFont typeface="+mj-lt"/>
              <a:buAutoNum type="arabicPeriod"/>
            </a:pPr>
            <a:r>
              <a:rPr lang="en-US" dirty="0"/>
              <a:t>Everybody except “workplaces at exceptional risk”; and </a:t>
            </a:r>
          </a:p>
          <a:p>
            <a:pPr marL="457200" indent="-457200">
              <a:buFont typeface="+mj-lt"/>
              <a:buAutoNum type="arabicPeriod"/>
            </a:pPr>
            <a:r>
              <a:rPr lang="en-US" dirty="0"/>
              <a:t>Workplaces at exceptional risk.</a:t>
            </a:r>
          </a:p>
          <a:p>
            <a:pPr marL="0" indent="0">
              <a:buNone/>
            </a:pPr>
            <a:endParaRPr lang="en-US" dirty="0"/>
          </a:p>
          <a:p>
            <a:pPr marL="0" indent="0">
              <a:buNone/>
            </a:pPr>
            <a:r>
              <a:rPr lang="en-US" dirty="0"/>
              <a:t>How do I know if my workplace is at exceptional risk?</a:t>
            </a:r>
          </a:p>
          <a:p>
            <a:pPr marL="0" indent="0">
              <a:buNone/>
            </a:pPr>
            <a:endParaRPr lang="en-US" dirty="0"/>
          </a:p>
        </p:txBody>
      </p:sp>
    </p:spTree>
    <p:extLst>
      <p:ext uri="{BB962C8B-B14F-4D97-AF65-F5344CB8AC3E}">
        <p14:creationId xmlns:p14="http://schemas.microsoft.com/office/powerpoint/2010/main" val="58362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3677C-52D4-A144-9295-9B3DD83291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2501" y="0"/>
            <a:ext cx="3591499" cy="6190488"/>
          </a:xfrm>
          <a:prstGeom prst="rect">
            <a:avLst/>
          </a:prstGeom>
        </p:spPr>
      </p:pic>
      <p:sp>
        <p:nvSpPr>
          <p:cNvPr id="2" name="Title 1"/>
          <p:cNvSpPr>
            <a:spLocks noGrp="1"/>
          </p:cNvSpPr>
          <p:nvPr>
            <p:ph type="title"/>
          </p:nvPr>
        </p:nvSpPr>
        <p:spPr/>
        <p:txBody>
          <a:bodyPr>
            <a:normAutofit/>
          </a:bodyPr>
          <a:lstStyle/>
          <a:p>
            <a:r>
              <a:rPr lang="en-US" dirty="0"/>
              <a:t>Requirements: Physical distancing</a:t>
            </a:r>
          </a:p>
        </p:txBody>
      </p:sp>
      <p:sp>
        <p:nvSpPr>
          <p:cNvPr id="3" name="Content Placeholder 2"/>
          <p:cNvSpPr>
            <a:spLocks noGrp="1"/>
          </p:cNvSpPr>
          <p:nvPr>
            <p:ph idx="1"/>
          </p:nvPr>
        </p:nvSpPr>
        <p:spPr>
          <a:xfrm>
            <a:off x="457200" y="1600201"/>
            <a:ext cx="4768056" cy="3665862"/>
          </a:xfrm>
        </p:spPr>
        <p:txBody>
          <a:bodyPr>
            <a:normAutofit fontScale="92500" lnSpcReduction="10000"/>
          </a:bodyPr>
          <a:lstStyle/>
          <a:p>
            <a:pPr marL="0" indent="0">
              <a:lnSpc>
                <a:spcPct val="120000"/>
              </a:lnSpc>
              <a:buNone/>
            </a:pPr>
            <a:r>
              <a:rPr lang="en-US" dirty="0"/>
              <a:t>All employers must ensure that both work activities and workflow are designed to eliminate the need for any employee to be within 6 feet of another individual in order to fulfill their job duties unless the employer determines and can demonstrate that such physical distancing is not feasible for certain activities.</a:t>
            </a:r>
          </a:p>
        </p:txBody>
      </p:sp>
    </p:spTree>
    <p:extLst>
      <p:ext uri="{BB962C8B-B14F-4D97-AF65-F5344CB8AC3E}">
        <p14:creationId xmlns:p14="http://schemas.microsoft.com/office/powerpoint/2010/main" val="361401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4996E1-F5A8-A147-AD89-5F9D53C6D3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2501" y="0"/>
            <a:ext cx="3591499" cy="6190488"/>
          </a:xfrm>
          <a:prstGeom prst="rect">
            <a:avLst/>
          </a:prstGeom>
        </p:spPr>
      </p:pic>
      <p:sp>
        <p:nvSpPr>
          <p:cNvPr id="2" name="Title 1"/>
          <p:cNvSpPr>
            <a:spLocks noGrp="1"/>
          </p:cNvSpPr>
          <p:nvPr>
            <p:ph type="title"/>
          </p:nvPr>
        </p:nvSpPr>
        <p:spPr/>
        <p:txBody>
          <a:bodyPr>
            <a:normAutofit fontScale="90000"/>
          </a:bodyPr>
          <a:lstStyle/>
          <a:p>
            <a:r>
              <a:rPr lang="en-US" dirty="0"/>
              <a:t>Requirements: Masks, face coverings, or face shields</a:t>
            </a:r>
          </a:p>
        </p:txBody>
      </p:sp>
      <p:sp>
        <p:nvSpPr>
          <p:cNvPr id="3" name="Content Placeholder 2"/>
          <p:cNvSpPr>
            <a:spLocks noGrp="1"/>
          </p:cNvSpPr>
          <p:nvPr>
            <p:ph idx="1"/>
          </p:nvPr>
        </p:nvSpPr>
        <p:spPr>
          <a:xfrm>
            <a:off x="457200" y="1600200"/>
            <a:ext cx="4768056" cy="4368338"/>
          </a:xfrm>
        </p:spPr>
        <p:txBody>
          <a:bodyPr>
            <a:normAutofit fontScale="70000" lnSpcReduction="20000"/>
          </a:bodyPr>
          <a:lstStyle/>
          <a:p>
            <a:pPr>
              <a:lnSpc>
                <a:spcPct val="120000"/>
              </a:lnSpc>
              <a:spcBef>
                <a:spcPts val="0"/>
              </a:spcBef>
              <a:spcAft>
                <a:spcPts val="600"/>
              </a:spcAft>
            </a:pPr>
            <a:r>
              <a:rPr lang="en-US" dirty="0"/>
              <a:t>Each employer must ensure that all individuals at the workplace or other premises subject to the employer’s control wear a mask, face covering, or face shield.</a:t>
            </a:r>
          </a:p>
          <a:p>
            <a:pPr>
              <a:lnSpc>
                <a:spcPct val="120000"/>
              </a:lnSpc>
              <a:spcBef>
                <a:spcPts val="0"/>
              </a:spcBef>
              <a:spcAft>
                <a:spcPts val="600"/>
              </a:spcAft>
            </a:pPr>
            <a:r>
              <a:rPr lang="en-US" dirty="0"/>
              <a:t>Must be provided at no cost to employee</a:t>
            </a:r>
          </a:p>
          <a:p>
            <a:pPr>
              <a:lnSpc>
                <a:spcPct val="120000"/>
              </a:lnSpc>
              <a:spcBef>
                <a:spcPts val="0"/>
              </a:spcBef>
              <a:spcAft>
                <a:spcPts val="600"/>
              </a:spcAft>
            </a:pPr>
            <a:r>
              <a:rPr lang="en-US" dirty="0"/>
              <a:t>What if an employee refuses to wear a mask? Is medically exempt from wearing a mask?</a:t>
            </a:r>
          </a:p>
          <a:p>
            <a:pPr>
              <a:lnSpc>
                <a:spcPct val="120000"/>
              </a:lnSpc>
              <a:spcBef>
                <a:spcPts val="0"/>
              </a:spcBef>
              <a:spcAft>
                <a:spcPts val="600"/>
              </a:spcAft>
            </a:pPr>
            <a:r>
              <a:rPr lang="en-US" dirty="0"/>
              <a:t>Exception to rule: At all times indoors, unless employee is at a private, individual workspace not shared with other people.</a:t>
            </a:r>
          </a:p>
          <a:p>
            <a:pPr>
              <a:lnSpc>
                <a:spcPct val="120000"/>
              </a:lnSpc>
              <a:spcBef>
                <a:spcPts val="0"/>
              </a:spcBef>
              <a:spcAft>
                <a:spcPts val="600"/>
              </a:spcAft>
            </a:pPr>
            <a:r>
              <a:rPr lang="en-US" dirty="0"/>
              <a:t>What about outdoors? Or in a vehicle?</a:t>
            </a:r>
          </a:p>
          <a:p>
            <a:pPr>
              <a:lnSpc>
                <a:spcPct val="120000"/>
              </a:lnSpc>
              <a:spcBef>
                <a:spcPts val="0"/>
              </a:spcBef>
              <a:spcAft>
                <a:spcPts val="600"/>
              </a:spcAft>
            </a:pPr>
            <a:r>
              <a:rPr lang="en-US" dirty="0"/>
              <a:t>Other exceptions…</a:t>
            </a:r>
          </a:p>
        </p:txBody>
      </p:sp>
    </p:spTree>
    <p:extLst>
      <p:ext uri="{BB962C8B-B14F-4D97-AF65-F5344CB8AC3E}">
        <p14:creationId xmlns:p14="http://schemas.microsoft.com/office/powerpoint/2010/main" val="295884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8398F2-049C-3341-B9C5-6F7464DEE6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9441" y="0"/>
            <a:ext cx="3594559" cy="6190488"/>
          </a:xfrm>
          <a:prstGeom prst="rect">
            <a:avLst/>
          </a:prstGeom>
        </p:spPr>
      </p:pic>
      <p:sp>
        <p:nvSpPr>
          <p:cNvPr id="2" name="Title 1"/>
          <p:cNvSpPr>
            <a:spLocks noGrp="1"/>
          </p:cNvSpPr>
          <p:nvPr>
            <p:ph type="title"/>
          </p:nvPr>
        </p:nvSpPr>
        <p:spPr/>
        <p:txBody>
          <a:bodyPr/>
          <a:lstStyle/>
          <a:p>
            <a:r>
              <a:rPr lang="en-US" dirty="0"/>
              <a:t>Requirements: Sanitation</a:t>
            </a:r>
          </a:p>
        </p:txBody>
      </p:sp>
      <p:sp>
        <p:nvSpPr>
          <p:cNvPr id="3" name="Content Placeholder 2"/>
          <p:cNvSpPr>
            <a:spLocks noGrp="1"/>
          </p:cNvSpPr>
          <p:nvPr>
            <p:ph idx="1"/>
          </p:nvPr>
        </p:nvSpPr>
        <p:spPr>
          <a:xfrm>
            <a:off x="457200" y="1600200"/>
            <a:ext cx="4768056" cy="4019203"/>
          </a:xfrm>
        </p:spPr>
        <p:txBody>
          <a:bodyPr>
            <a:normAutofit fontScale="92500"/>
          </a:bodyPr>
          <a:lstStyle/>
          <a:p>
            <a:r>
              <a:rPr lang="en-US" dirty="0"/>
              <a:t>The employer must regularly clean or sanitize all </a:t>
            </a:r>
            <a:r>
              <a:rPr lang="en-US" b="1" dirty="0"/>
              <a:t>common areas</a:t>
            </a:r>
            <a:r>
              <a:rPr lang="en-US" dirty="0"/>
              <a:t>, </a:t>
            </a:r>
            <a:r>
              <a:rPr lang="en-US" b="1" dirty="0"/>
              <a:t>shared equipment</a:t>
            </a:r>
            <a:r>
              <a:rPr lang="en-US" dirty="0"/>
              <a:t>, and </a:t>
            </a:r>
            <a:r>
              <a:rPr lang="en-US" b="1" dirty="0"/>
              <a:t>high-touch surfaces </a:t>
            </a:r>
            <a:r>
              <a:rPr lang="en-US" dirty="0"/>
              <a:t>that are under its </a:t>
            </a:r>
            <a:r>
              <a:rPr lang="en-US" b="1" dirty="0"/>
              <a:t>control</a:t>
            </a:r>
            <a:r>
              <a:rPr lang="en-US" dirty="0"/>
              <a:t> and that are used by employees or the public.</a:t>
            </a:r>
          </a:p>
          <a:p>
            <a:r>
              <a:rPr lang="en-US" b="1" dirty="0"/>
              <a:t>How often should employers be sanitizing these areas?</a:t>
            </a:r>
          </a:p>
          <a:p>
            <a:r>
              <a:rPr lang="en-US" b="1" dirty="0"/>
              <a:t>How do you sanitize an area where an employee who tested positive worked?</a:t>
            </a:r>
          </a:p>
        </p:txBody>
      </p:sp>
    </p:spTree>
    <p:extLst>
      <p:ext uri="{BB962C8B-B14F-4D97-AF65-F5344CB8AC3E}">
        <p14:creationId xmlns:p14="http://schemas.microsoft.com/office/powerpoint/2010/main" val="339650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r>
              <a:rPr lang="en-US" dirty="0"/>
              <a:t>Requirements: Posting	</a:t>
            </a:r>
          </a:p>
        </p:txBody>
      </p:sp>
      <p:sp>
        <p:nvSpPr>
          <p:cNvPr id="3" name="Content Placeholder 2"/>
          <p:cNvSpPr>
            <a:spLocks noGrp="1"/>
          </p:cNvSpPr>
          <p:nvPr>
            <p:ph idx="1"/>
          </p:nvPr>
        </p:nvSpPr>
        <p:spPr>
          <a:xfrm>
            <a:off x="457200" y="1600200"/>
            <a:ext cx="4449097" cy="1828800"/>
          </a:xfrm>
        </p:spPr>
        <p:txBody>
          <a:bodyPr>
            <a:normAutofit fontScale="70000" lnSpcReduction="20000"/>
          </a:bodyPr>
          <a:lstStyle/>
          <a:p>
            <a:pPr>
              <a:lnSpc>
                <a:spcPct val="120000"/>
              </a:lnSpc>
            </a:pPr>
            <a:r>
              <a:rPr lang="en-US" dirty="0"/>
              <a:t>The “COVID-19 Hazards Poster” must be permanently posted in a conspicuous manner in a central location where workers can be expected to see it.</a:t>
            </a:r>
          </a:p>
          <a:p>
            <a:pPr>
              <a:lnSpc>
                <a:spcPct val="120000"/>
              </a:lnSpc>
            </a:pPr>
            <a:r>
              <a:rPr lang="en-US" dirty="0"/>
              <a:t>Where do I get this poster? What about employees who work remotely?</a:t>
            </a:r>
          </a:p>
        </p:txBody>
      </p:sp>
      <p:pic>
        <p:nvPicPr>
          <p:cNvPr id="2052" name="Picture 4" descr="OSHA's Workplace Poster - English Version - Publication 3165 - Safety and  Health: It's the Law | Occupational Safety and Health Administration">
            <a:extLst>
              <a:ext uri="{FF2B5EF4-FFF2-40B4-BE49-F238E27FC236}">
                <a16:creationId xmlns:a16="http://schemas.microsoft.com/office/drawing/2014/main" id="{A7D78DE2-C497-FE4A-B418-0990B791E1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6537" y="928171"/>
            <a:ext cx="3593784" cy="5001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0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r>
              <a:rPr lang="en-US" dirty="0"/>
              <a:t>Requirements: Building Operators</a:t>
            </a:r>
          </a:p>
        </p:txBody>
      </p:sp>
      <p:sp>
        <p:nvSpPr>
          <p:cNvPr id="3" name="Content Placeholder 2"/>
          <p:cNvSpPr>
            <a:spLocks noGrp="1"/>
          </p:cNvSpPr>
          <p:nvPr>
            <p:ph idx="1"/>
          </p:nvPr>
        </p:nvSpPr>
        <p:spPr>
          <a:xfrm>
            <a:off x="457200" y="1600199"/>
            <a:ext cx="4767263" cy="3709219"/>
          </a:xfrm>
        </p:spPr>
        <p:txBody>
          <a:bodyPr>
            <a:normAutofit lnSpcReduction="10000"/>
          </a:bodyPr>
          <a:lstStyle/>
          <a:p>
            <a:pPr marL="0" indent="0">
              <a:lnSpc>
                <a:spcPct val="110000"/>
              </a:lnSpc>
              <a:buNone/>
            </a:pPr>
            <a:r>
              <a:rPr lang="en-US" dirty="0"/>
              <a:t>Within 17 days after adoption of the rules, employers who operate or otherwise control buildings where the employees of other employers work must: (1) ensure that the sanitation requirements are met; and (2) post signs in areas where masks, face coverings, or face shields are required.</a:t>
            </a:r>
          </a:p>
        </p:txBody>
      </p:sp>
      <p:pic>
        <p:nvPicPr>
          <p:cNvPr id="3074" name="Picture 2" descr="September 1, 2020 | Occupational Safety and Health Administration">
            <a:extLst>
              <a:ext uri="{FF2B5EF4-FFF2-40B4-BE49-F238E27FC236}">
                <a16:creationId xmlns:a16="http://schemas.microsoft.com/office/drawing/2014/main" id="{FD921773-8C3D-E240-8EF5-780C460CBF1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68597" y="3789802"/>
            <a:ext cx="1936062" cy="1883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 Masks Required Poster Set | HRdirect | The HR Product Experts">
            <a:extLst>
              <a:ext uri="{FF2B5EF4-FFF2-40B4-BE49-F238E27FC236}">
                <a16:creationId xmlns:a16="http://schemas.microsoft.com/office/drawing/2014/main" id="{87E5DAF3-B17A-B146-8A99-48A67E9729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3813" y="220338"/>
            <a:ext cx="3351884" cy="335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6210"/>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SWW PPT Detailed</Template>
  <TotalTime>0</TotalTime>
  <Words>1508</Words>
  <Application>Microsoft Macintosh PowerPoint</Application>
  <PresentationFormat>On-screen Show (4:3)</PresentationFormat>
  <Paragraphs>134</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Regular</vt:lpstr>
      <vt:lpstr>Calibri</vt:lpstr>
      <vt:lpstr>Lato Black</vt:lpstr>
      <vt:lpstr>Lato Regular</vt:lpstr>
      <vt:lpstr>Roboto Condensed</vt:lpstr>
      <vt:lpstr>Rolando Condensed</vt:lpstr>
      <vt:lpstr>Cover</vt:lpstr>
      <vt:lpstr>PowerPoint Presentation</vt:lpstr>
      <vt:lpstr>HOW DID WE GET HERE AND WHERE ARE WE GOING?</vt:lpstr>
      <vt:lpstr>WhoM do these rules apply to? </vt:lpstr>
      <vt:lpstr>Which rules apply to my company?</vt:lpstr>
      <vt:lpstr>Requirements: Physical distancing</vt:lpstr>
      <vt:lpstr>Requirements: Masks, face coverings, or face shields</vt:lpstr>
      <vt:lpstr>Requirements: Sanitation</vt:lpstr>
      <vt:lpstr>Requirements: Posting </vt:lpstr>
      <vt:lpstr>Requirements: Building Operators</vt:lpstr>
      <vt:lpstr>Requirements: ventilation</vt:lpstr>
      <vt:lpstr>Requirements: Exposure Risk Assessment</vt:lpstr>
      <vt:lpstr>Requirements: Infection Control plan</vt:lpstr>
      <vt:lpstr>Requirements: employee information and training </vt:lpstr>
      <vt:lpstr>REQUIREMENTS: infection notification process</vt:lpstr>
      <vt:lpstr>REQUIREMENTS: TESTING</vt:lpstr>
      <vt:lpstr>REQUIREMENTS: MEDICAL REMOVAL</vt:lpstr>
      <vt:lpstr>New CDC Close contact Definition</vt:lpstr>
      <vt:lpstr>New definition of close contact</vt:lpstr>
      <vt:lpstr>Cumulative exposure</vt:lpstr>
      <vt:lpstr>Critical infrastructure exceptions</vt:lpstr>
      <vt:lpstr>Quarantine Requirements</vt:lpstr>
      <vt:lpstr>Precautions are not new</vt:lpstr>
      <vt:lpstr>PowerPoint Presentation</vt:lpstr>
      <vt:lpstr>PowerPoint Presentation</vt:lpstr>
      <vt:lpstr>PowerPoint Presentation</vt:lpstr>
    </vt:vector>
  </TitlesOfParts>
  <Company>Schwabe, Williamson &amp; Wyatt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Daria J. Fine</dc:creator>
  <cp:lastModifiedBy>Jasmine Agnor</cp:lastModifiedBy>
  <cp:revision>59</cp:revision>
  <cp:lastPrinted>2016-03-28T20:43:25Z</cp:lastPrinted>
  <dcterms:created xsi:type="dcterms:W3CDTF">2017-02-14T22:22:18Z</dcterms:created>
  <dcterms:modified xsi:type="dcterms:W3CDTF">2020-11-10T22:47:03Z</dcterms:modified>
</cp:coreProperties>
</file>